
<file path=[Content_Types].xml><?xml version="1.0" encoding="utf-8"?>
<Types xmlns="http://schemas.openxmlformats.org/package/2006/content-types">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customXml/itemProps1.xml" ContentType="application/vnd.openxmlformats-officedocument.customXmlPropertie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customXml/itemProps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Default Extension="wdp" ContentType="image/vnd.ms-photo"/>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handoutMasterIdLst>
    <p:handoutMasterId r:id="rId21"/>
  </p:handoutMasterIdLst>
  <p:sldIdLst>
    <p:sldId id="263" r:id="rId2"/>
    <p:sldId id="405" r:id="rId3"/>
    <p:sldId id="391" r:id="rId4"/>
    <p:sldId id="435" r:id="rId5"/>
    <p:sldId id="433" r:id="rId6"/>
    <p:sldId id="441" r:id="rId7"/>
    <p:sldId id="445" r:id="rId8"/>
    <p:sldId id="434" r:id="rId9"/>
    <p:sldId id="436" r:id="rId10"/>
    <p:sldId id="439" r:id="rId11"/>
    <p:sldId id="448" r:id="rId12"/>
    <p:sldId id="449" r:id="rId13"/>
    <p:sldId id="450" r:id="rId14"/>
    <p:sldId id="451" r:id="rId15"/>
    <p:sldId id="452" r:id="rId16"/>
    <p:sldId id="446" r:id="rId17"/>
    <p:sldId id="447" r:id="rId18"/>
    <p:sldId id="394" r:id="rId19"/>
  </p:sldIdLst>
  <p:sldSz cx="9144000" cy="6858000" type="screen4x3"/>
  <p:notesSz cx="6797675" cy="9926638"/>
  <p:defaultTextStyle>
    <a:defPPr>
      <a:defRPr lang="es-ES"/>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9900"/>
    <a:srgbClr val="0066FF"/>
    <a:srgbClr val="EA6650"/>
    <a:srgbClr val="0000FF"/>
    <a:srgbClr val="0033CC"/>
    <a:srgbClr val="FF3300"/>
    <a:srgbClr val="2470CC"/>
    <a:srgbClr val="A5002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422" autoAdjust="0"/>
    <p:restoredTop sz="41593" autoAdjust="0"/>
  </p:normalViewPr>
  <p:slideViewPr>
    <p:cSldViewPr>
      <p:cViewPr>
        <p:scale>
          <a:sx n="100" d="100"/>
          <a:sy n="100" d="100"/>
        </p:scale>
        <p:origin x="-378" y="-3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4386" name="Rectangle 2"/>
          <p:cNvSpPr>
            <a:spLocks noGrp="1" noChangeArrowheads="1"/>
          </p:cNvSpPr>
          <p:nvPr>
            <p:ph type="hdr" sz="quarter"/>
          </p:nvPr>
        </p:nvSpPr>
        <p:spPr bwMode="auto">
          <a:xfrm>
            <a:off x="0" y="0"/>
            <a:ext cx="2946247" cy="496732"/>
          </a:xfrm>
          <a:prstGeom prst="rect">
            <a:avLst/>
          </a:prstGeom>
          <a:noFill/>
          <a:ln w="9525">
            <a:noFill/>
            <a:miter lim="800000"/>
            <a:headEnd/>
            <a:tailEnd/>
          </a:ln>
          <a:effectLst/>
        </p:spPr>
        <p:txBody>
          <a:bodyPr vert="horz" wrap="square" lIns="91403" tIns="45702" rIns="91403" bIns="45702" numCol="1" anchor="t" anchorCtr="0" compatLnSpc="1">
            <a:prstTxWarp prst="textNoShape">
              <a:avLst/>
            </a:prstTxWarp>
          </a:bodyPr>
          <a:lstStyle>
            <a:lvl1pPr algn="l">
              <a:defRPr sz="1200"/>
            </a:lvl1pPr>
          </a:lstStyle>
          <a:p>
            <a:pPr>
              <a:defRPr/>
            </a:pPr>
            <a:endParaRPr lang="es-ES"/>
          </a:p>
        </p:txBody>
      </p:sp>
      <p:sp>
        <p:nvSpPr>
          <p:cNvPr id="144387" name="Rectangle 3"/>
          <p:cNvSpPr>
            <a:spLocks noGrp="1" noChangeArrowheads="1"/>
          </p:cNvSpPr>
          <p:nvPr>
            <p:ph type="dt" sz="quarter" idx="1"/>
          </p:nvPr>
        </p:nvSpPr>
        <p:spPr bwMode="auto">
          <a:xfrm>
            <a:off x="3849826" y="0"/>
            <a:ext cx="2946246" cy="496732"/>
          </a:xfrm>
          <a:prstGeom prst="rect">
            <a:avLst/>
          </a:prstGeom>
          <a:noFill/>
          <a:ln w="9525">
            <a:noFill/>
            <a:miter lim="800000"/>
            <a:headEnd/>
            <a:tailEnd/>
          </a:ln>
          <a:effectLst/>
        </p:spPr>
        <p:txBody>
          <a:bodyPr vert="horz" wrap="square" lIns="91403" tIns="45702" rIns="91403" bIns="45702" numCol="1" anchor="t" anchorCtr="0" compatLnSpc="1">
            <a:prstTxWarp prst="textNoShape">
              <a:avLst/>
            </a:prstTxWarp>
          </a:bodyPr>
          <a:lstStyle>
            <a:lvl1pPr algn="r">
              <a:defRPr sz="1200"/>
            </a:lvl1pPr>
          </a:lstStyle>
          <a:p>
            <a:pPr>
              <a:defRPr/>
            </a:pPr>
            <a:endParaRPr lang="es-ES"/>
          </a:p>
        </p:txBody>
      </p:sp>
      <p:sp>
        <p:nvSpPr>
          <p:cNvPr id="144388" name="Rectangle 4"/>
          <p:cNvSpPr>
            <a:spLocks noGrp="1" noChangeArrowheads="1"/>
          </p:cNvSpPr>
          <p:nvPr>
            <p:ph type="ftr" sz="quarter" idx="2"/>
          </p:nvPr>
        </p:nvSpPr>
        <p:spPr bwMode="auto">
          <a:xfrm>
            <a:off x="0" y="9428309"/>
            <a:ext cx="2946247" cy="496731"/>
          </a:xfrm>
          <a:prstGeom prst="rect">
            <a:avLst/>
          </a:prstGeom>
          <a:noFill/>
          <a:ln w="9525">
            <a:noFill/>
            <a:miter lim="800000"/>
            <a:headEnd/>
            <a:tailEnd/>
          </a:ln>
          <a:effectLst/>
        </p:spPr>
        <p:txBody>
          <a:bodyPr vert="horz" wrap="square" lIns="91403" tIns="45702" rIns="91403" bIns="45702" numCol="1" anchor="b" anchorCtr="0" compatLnSpc="1">
            <a:prstTxWarp prst="textNoShape">
              <a:avLst/>
            </a:prstTxWarp>
          </a:bodyPr>
          <a:lstStyle>
            <a:lvl1pPr algn="l">
              <a:defRPr sz="1200"/>
            </a:lvl1pPr>
          </a:lstStyle>
          <a:p>
            <a:pPr>
              <a:defRPr/>
            </a:pPr>
            <a:endParaRPr lang="es-ES"/>
          </a:p>
        </p:txBody>
      </p:sp>
      <p:sp>
        <p:nvSpPr>
          <p:cNvPr id="144389" name="Rectangle 5"/>
          <p:cNvSpPr>
            <a:spLocks noGrp="1" noChangeArrowheads="1"/>
          </p:cNvSpPr>
          <p:nvPr>
            <p:ph type="sldNum" sz="quarter" idx="3"/>
          </p:nvPr>
        </p:nvSpPr>
        <p:spPr bwMode="auto">
          <a:xfrm>
            <a:off x="3849826" y="9428309"/>
            <a:ext cx="2946246" cy="496731"/>
          </a:xfrm>
          <a:prstGeom prst="rect">
            <a:avLst/>
          </a:prstGeom>
          <a:noFill/>
          <a:ln w="9525">
            <a:noFill/>
            <a:miter lim="800000"/>
            <a:headEnd/>
            <a:tailEnd/>
          </a:ln>
          <a:effectLst/>
        </p:spPr>
        <p:txBody>
          <a:bodyPr vert="horz" wrap="square" lIns="91403" tIns="45702" rIns="91403" bIns="45702" numCol="1" anchor="b" anchorCtr="0" compatLnSpc="1">
            <a:prstTxWarp prst="textNoShape">
              <a:avLst/>
            </a:prstTxWarp>
          </a:bodyPr>
          <a:lstStyle>
            <a:lvl1pPr algn="r">
              <a:defRPr sz="1200"/>
            </a:lvl1pPr>
          </a:lstStyle>
          <a:p>
            <a:pPr>
              <a:defRPr/>
            </a:pPr>
            <a:fld id="{55461CA9-41FF-4E06-B5A8-12630C6BBB5E}" type="slidenum">
              <a:rPr lang="es-ES"/>
              <a:pPr>
                <a:defRPr/>
              </a:pPr>
              <a:t>‹Nº›</a:t>
            </a:fld>
            <a:endParaRPr lang="es-ES"/>
          </a:p>
        </p:txBody>
      </p:sp>
    </p:spTree>
    <p:extLst>
      <p:ext uri="{BB962C8B-B14F-4D97-AF65-F5344CB8AC3E}">
        <p14:creationId xmlns:p14="http://schemas.microsoft.com/office/powerpoint/2010/main" xmlns="" val="246953434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46247" cy="496732"/>
          </a:xfrm>
          <a:prstGeom prst="rect">
            <a:avLst/>
          </a:prstGeom>
          <a:noFill/>
          <a:ln w="9525">
            <a:noFill/>
            <a:miter lim="800000"/>
            <a:headEnd/>
            <a:tailEnd/>
          </a:ln>
          <a:effectLst/>
        </p:spPr>
        <p:txBody>
          <a:bodyPr vert="horz" wrap="square" lIns="91403" tIns="45702" rIns="91403" bIns="45702" numCol="1" anchor="t" anchorCtr="0" compatLnSpc="1">
            <a:prstTxWarp prst="textNoShape">
              <a:avLst/>
            </a:prstTxWarp>
          </a:bodyPr>
          <a:lstStyle>
            <a:lvl1pPr algn="l">
              <a:defRPr sz="1200"/>
            </a:lvl1pPr>
          </a:lstStyle>
          <a:p>
            <a:pPr>
              <a:defRPr/>
            </a:pPr>
            <a:endParaRPr lang="es-ES"/>
          </a:p>
        </p:txBody>
      </p:sp>
      <p:sp>
        <p:nvSpPr>
          <p:cNvPr id="10243" name="Rectangle 3"/>
          <p:cNvSpPr>
            <a:spLocks noGrp="1" noChangeArrowheads="1"/>
          </p:cNvSpPr>
          <p:nvPr>
            <p:ph type="dt" idx="1"/>
          </p:nvPr>
        </p:nvSpPr>
        <p:spPr bwMode="auto">
          <a:xfrm>
            <a:off x="3849826" y="0"/>
            <a:ext cx="2946246" cy="496732"/>
          </a:xfrm>
          <a:prstGeom prst="rect">
            <a:avLst/>
          </a:prstGeom>
          <a:noFill/>
          <a:ln w="9525">
            <a:noFill/>
            <a:miter lim="800000"/>
            <a:headEnd/>
            <a:tailEnd/>
          </a:ln>
          <a:effectLst/>
        </p:spPr>
        <p:txBody>
          <a:bodyPr vert="horz" wrap="square" lIns="91403" tIns="45702" rIns="91403" bIns="45702" numCol="1" anchor="t" anchorCtr="0" compatLnSpc="1">
            <a:prstTxWarp prst="textNoShape">
              <a:avLst/>
            </a:prstTxWarp>
          </a:bodyPr>
          <a:lstStyle>
            <a:lvl1pPr algn="r">
              <a:defRPr sz="1200"/>
            </a:lvl1pPr>
          </a:lstStyle>
          <a:p>
            <a:pPr>
              <a:defRPr/>
            </a:pPr>
            <a:endParaRPr lang="es-ES"/>
          </a:p>
        </p:txBody>
      </p:sp>
      <p:sp>
        <p:nvSpPr>
          <p:cNvPr id="1331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679288" y="4714953"/>
            <a:ext cx="5439101" cy="4467387"/>
          </a:xfrm>
          <a:prstGeom prst="rect">
            <a:avLst/>
          </a:prstGeom>
          <a:noFill/>
          <a:ln w="9525">
            <a:noFill/>
            <a:miter lim="800000"/>
            <a:headEnd/>
            <a:tailEnd/>
          </a:ln>
          <a:effectLst/>
        </p:spPr>
        <p:txBody>
          <a:bodyPr vert="horz" wrap="square" lIns="91403" tIns="45702" rIns="91403" bIns="45702"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10246" name="Rectangle 6"/>
          <p:cNvSpPr>
            <a:spLocks noGrp="1" noChangeArrowheads="1"/>
          </p:cNvSpPr>
          <p:nvPr>
            <p:ph type="ftr" sz="quarter" idx="4"/>
          </p:nvPr>
        </p:nvSpPr>
        <p:spPr bwMode="auto">
          <a:xfrm>
            <a:off x="0" y="9428309"/>
            <a:ext cx="2946247" cy="496731"/>
          </a:xfrm>
          <a:prstGeom prst="rect">
            <a:avLst/>
          </a:prstGeom>
          <a:noFill/>
          <a:ln w="9525">
            <a:noFill/>
            <a:miter lim="800000"/>
            <a:headEnd/>
            <a:tailEnd/>
          </a:ln>
          <a:effectLst/>
        </p:spPr>
        <p:txBody>
          <a:bodyPr vert="horz" wrap="square" lIns="91403" tIns="45702" rIns="91403" bIns="45702" numCol="1" anchor="b" anchorCtr="0" compatLnSpc="1">
            <a:prstTxWarp prst="textNoShape">
              <a:avLst/>
            </a:prstTxWarp>
          </a:bodyPr>
          <a:lstStyle>
            <a:lvl1pPr algn="l">
              <a:defRPr sz="1200"/>
            </a:lvl1pPr>
          </a:lstStyle>
          <a:p>
            <a:pPr>
              <a:defRPr/>
            </a:pPr>
            <a:endParaRPr lang="es-ES"/>
          </a:p>
        </p:txBody>
      </p:sp>
      <p:sp>
        <p:nvSpPr>
          <p:cNvPr id="10247" name="Rectangle 7"/>
          <p:cNvSpPr>
            <a:spLocks noGrp="1" noChangeArrowheads="1"/>
          </p:cNvSpPr>
          <p:nvPr>
            <p:ph type="sldNum" sz="quarter" idx="5"/>
          </p:nvPr>
        </p:nvSpPr>
        <p:spPr bwMode="auto">
          <a:xfrm>
            <a:off x="3849826" y="9428309"/>
            <a:ext cx="2946246" cy="496731"/>
          </a:xfrm>
          <a:prstGeom prst="rect">
            <a:avLst/>
          </a:prstGeom>
          <a:noFill/>
          <a:ln w="9525">
            <a:noFill/>
            <a:miter lim="800000"/>
            <a:headEnd/>
            <a:tailEnd/>
          </a:ln>
          <a:effectLst/>
        </p:spPr>
        <p:txBody>
          <a:bodyPr vert="horz" wrap="square" lIns="91403" tIns="45702" rIns="91403" bIns="45702" numCol="1" anchor="b" anchorCtr="0" compatLnSpc="1">
            <a:prstTxWarp prst="textNoShape">
              <a:avLst/>
            </a:prstTxWarp>
          </a:bodyPr>
          <a:lstStyle>
            <a:lvl1pPr algn="r">
              <a:defRPr sz="1200"/>
            </a:lvl1pPr>
          </a:lstStyle>
          <a:p>
            <a:pPr>
              <a:defRPr/>
            </a:pPr>
            <a:fld id="{07A3E175-D576-40F5-BA5F-E0151ED5CC72}" type="slidenum">
              <a:rPr lang="es-ES"/>
              <a:pPr>
                <a:defRPr/>
              </a:pPr>
              <a:t>‹Nº›</a:t>
            </a:fld>
            <a:endParaRPr lang="es-ES"/>
          </a:p>
        </p:txBody>
      </p:sp>
    </p:spTree>
    <p:extLst>
      <p:ext uri="{BB962C8B-B14F-4D97-AF65-F5344CB8AC3E}">
        <p14:creationId xmlns:p14="http://schemas.microsoft.com/office/powerpoint/2010/main" xmlns="" val="3440475804"/>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3368154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1 Marcador de imagen de diapositiva"/>
          <p:cNvSpPr>
            <a:spLocks noGrp="1" noRot="1" noChangeAspect="1" noTextEdit="1"/>
          </p:cNvSpPr>
          <p:nvPr>
            <p:ph type="sldImg"/>
          </p:nvPr>
        </p:nvSpPr>
        <p:spPr>
          <a:ln/>
        </p:spPr>
      </p:sp>
      <p:sp>
        <p:nvSpPr>
          <p:cNvPr id="54274" name="2 Marcador de notas"/>
          <p:cNvSpPr>
            <a:spLocks noGrp="1"/>
          </p:cNvSpPr>
          <p:nvPr>
            <p:ph type="body" idx="1"/>
          </p:nvPr>
        </p:nvSpPr>
        <p:spPr>
          <a:noFill/>
          <a:ln/>
        </p:spPr>
        <p:txBody>
          <a:bodyPr/>
          <a:lstStyle/>
          <a:p>
            <a:pPr eaLnBrk="1" hangingPunct="1"/>
            <a:endParaRPr lang="es-E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1 Marcador de imagen de diapositiva"/>
          <p:cNvSpPr>
            <a:spLocks noGrp="1" noRot="1" noChangeAspect="1" noTextEdit="1"/>
          </p:cNvSpPr>
          <p:nvPr>
            <p:ph type="sldImg"/>
          </p:nvPr>
        </p:nvSpPr>
        <p:spPr>
          <a:ln/>
        </p:spPr>
      </p:sp>
      <p:sp>
        <p:nvSpPr>
          <p:cNvPr id="54274" name="2 Marcador de notas"/>
          <p:cNvSpPr>
            <a:spLocks noGrp="1"/>
          </p:cNvSpPr>
          <p:nvPr>
            <p:ph type="body" idx="1"/>
          </p:nvPr>
        </p:nvSpPr>
        <p:spPr>
          <a:noFill/>
          <a:ln/>
        </p:spPr>
        <p:txBody>
          <a:bodyPr/>
          <a:lstStyle/>
          <a:p>
            <a:pPr lvl="0"/>
            <a:r>
              <a:rPr lang="es-ES" b="1" dirty="0"/>
              <a:t>Atracción de turismo a España</a:t>
            </a:r>
          </a:p>
          <a:p>
            <a:r>
              <a:rPr lang="es-ES" dirty="0"/>
              <a:t>A través de las medidas de este ámbito se pretende </a:t>
            </a:r>
            <a:r>
              <a:rPr lang="es-ES" dirty="0" smtClean="0"/>
              <a:t>mejorar </a:t>
            </a:r>
            <a:r>
              <a:rPr lang="es-ES" dirty="0"/>
              <a:t>el turismo en España a través de:</a:t>
            </a:r>
          </a:p>
          <a:p>
            <a:pPr lvl="0"/>
            <a:r>
              <a:rPr lang="es-ES" dirty="0"/>
              <a:t>- </a:t>
            </a:r>
            <a:r>
              <a:rPr lang="es-ES" u="sng" dirty="0"/>
              <a:t>Marca Turística España </a:t>
            </a:r>
            <a:r>
              <a:rPr lang="es-ES" dirty="0"/>
              <a:t>puesto al servicio de la Marca País España (otros sectores de actividad) como activo bien valorado en muchos países.</a:t>
            </a:r>
          </a:p>
          <a:p>
            <a:pPr lvl="0"/>
            <a:r>
              <a:rPr lang="es-ES" dirty="0"/>
              <a:t>- La puesta en marcha del </a:t>
            </a:r>
            <a:r>
              <a:rPr lang="es-ES" u="sng" dirty="0"/>
              <a:t>Plan de Marketing</a:t>
            </a:r>
            <a:r>
              <a:rPr lang="es-ES" dirty="0"/>
              <a:t>, para la captación de turismo emisor por parte nuevos mercados emergentes, así como el reposicionamiento sobre mercados maduros.</a:t>
            </a:r>
          </a:p>
          <a:p>
            <a:pPr lvl="0"/>
            <a:r>
              <a:rPr lang="es-ES" dirty="0"/>
              <a:t>- </a:t>
            </a:r>
            <a:r>
              <a:rPr lang="es-ES" u="sng" dirty="0"/>
              <a:t>Programas de fidelización </a:t>
            </a:r>
            <a:r>
              <a:rPr lang="es-ES" dirty="0"/>
              <a:t>que permitan consolidar la posición de España en los mercados tradicionales (centrado sobre Alemania y Reino Unido), en un enfoque claramente innovador: el primer destino-país que establecería un programa de estas características.</a:t>
            </a:r>
          </a:p>
          <a:p>
            <a:pPr lvl="0"/>
            <a:r>
              <a:rPr lang="es-ES" dirty="0"/>
              <a:t>- Optimización de la </a:t>
            </a:r>
            <a:r>
              <a:rPr lang="es-ES" u="sng" dirty="0"/>
              <a:t>expedición de visados</a:t>
            </a:r>
            <a:r>
              <a:rPr lang="es-ES" dirty="0"/>
              <a:t>, para acompañar el crecimiento esperado de los mercados emergentes que son estratégicos para España.</a:t>
            </a:r>
          </a:p>
          <a:p>
            <a:pPr lvl="0"/>
            <a:r>
              <a:rPr lang="es-ES" dirty="0"/>
              <a:t>- </a:t>
            </a:r>
            <a:r>
              <a:rPr lang="es-ES" u="sng" dirty="0"/>
              <a:t>Estimular la demanda nacional </a:t>
            </a:r>
            <a:r>
              <a:rPr lang="es-ES" dirty="0"/>
              <a:t>ante una situación coyuntural en la que el turismo emisor español crece frente al turismo de españoles con destino España. Para ello se orquestará en colaboración con el sector privado y las CCAA una campaña de promoción del destino España entre los españoles</a:t>
            </a:r>
            <a:r>
              <a:rPr lang="es-ES" dirty="0" smtClean="0"/>
              <a:t>.</a:t>
            </a:r>
            <a:endParaRPr lang="es-E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1 Marcador de imagen de diapositiva"/>
          <p:cNvSpPr>
            <a:spLocks noGrp="1" noRot="1" noChangeAspect="1" noTextEdit="1"/>
          </p:cNvSpPr>
          <p:nvPr>
            <p:ph type="sldImg"/>
          </p:nvPr>
        </p:nvSpPr>
        <p:spPr>
          <a:ln/>
        </p:spPr>
      </p:sp>
      <p:sp>
        <p:nvSpPr>
          <p:cNvPr id="54274" name="2 Marcador de notas"/>
          <p:cNvSpPr>
            <a:spLocks noGrp="1"/>
          </p:cNvSpPr>
          <p:nvPr>
            <p:ph type="body" idx="1"/>
          </p:nvPr>
        </p:nvSpPr>
        <p:spPr>
          <a:noFill/>
          <a:ln/>
        </p:spPr>
        <p:txBody>
          <a:bodyPr/>
          <a:lstStyle/>
          <a:p>
            <a:pPr lvl="0"/>
            <a:r>
              <a:rPr lang="es-ES" b="1" dirty="0" smtClean="0"/>
              <a:t>Establecimiento </a:t>
            </a:r>
            <a:r>
              <a:rPr lang="es-ES" b="1" dirty="0"/>
              <a:t>de un marco que mejora la competitividad:</a:t>
            </a:r>
          </a:p>
          <a:p>
            <a:r>
              <a:rPr lang="es-ES" dirty="0"/>
              <a:t>Medidas en las que el Gobierno quiere mejorar el un marco para la mejora de la competitividad del sector turístico. Para ello se han desarrollado medidas orientadas a:</a:t>
            </a:r>
          </a:p>
          <a:p>
            <a:pPr lvl="0"/>
            <a:r>
              <a:rPr lang="es-ES" dirty="0"/>
              <a:t>- </a:t>
            </a:r>
            <a:r>
              <a:rPr lang="es-ES" u="sng" dirty="0"/>
              <a:t>Representación fija de España </a:t>
            </a:r>
            <a:r>
              <a:rPr lang="es-ES" dirty="0"/>
              <a:t>en órganos supranacionales que permitan defender los intereses de España y el sector turístico en la UE.</a:t>
            </a:r>
          </a:p>
          <a:p>
            <a:pPr lvl="0"/>
            <a:r>
              <a:rPr lang="es-ES" dirty="0"/>
              <a:t>- Mejora del marco </a:t>
            </a:r>
            <a:r>
              <a:rPr lang="es-ES" i="1" dirty="0" err="1"/>
              <a:t>exante</a:t>
            </a:r>
            <a:r>
              <a:rPr lang="es-ES" dirty="0"/>
              <a:t>: analizando el impacto turístico en las propuestas normativas.</a:t>
            </a:r>
          </a:p>
          <a:p>
            <a:pPr lvl="0"/>
            <a:r>
              <a:rPr lang="es-ES" dirty="0"/>
              <a:t>- Modificación de algunas leyes para introducir la </a:t>
            </a:r>
            <a:r>
              <a:rPr lang="es-ES" u="sng" dirty="0"/>
              <a:t>perspectiva del turismo </a:t>
            </a:r>
            <a:r>
              <a:rPr lang="es-ES" dirty="0"/>
              <a:t>(reforma laboral, ley de costas, Arrendamientos Urbanos y Ley de Aguas).</a:t>
            </a:r>
          </a:p>
          <a:p>
            <a:pPr lvl="0"/>
            <a:r>
              <a:rPr lang="es-ES" dirty="0"/>
              <a:t>- Por último, la </a:t>
            </a:r>
            <a:r>
              <a:rPr lang="es-ES" u="sng" dirty="0"/>
              <a:t>unidad de mercado</a:t>
            </a:r>
            <a:r>
              <a:rPr lang="es-ES" dirty="0"/>
              <a:t>, como objetivo de colaboración entre diferentes administraciones que permita aproximar las legislaciones existentes en los diferentes niveles de administración (AGE, CCAA y EELL) en el campo del turismo; comenzando por </a:t>
            </a:r>
            <a:r>
              <a:rPr lang="es-ES" u="sng" dirty="0"/>
              <a:t>homogenización de la clasificación de alojamiento hotelero, rural y </a:t>
            </a:r>
            <a:r>
              <a:rPr lang="es-ES" u="sng" dirty="0" err="1"/>
              <a:t>campings</a:t>
            </a:r>
            <a:endParaRPr lang="es-ES" dirty="0"/>
          </a:p>
          <a:p>
            <a:pPr eaLnBrk="1" hangingPunct="1"/>
            <a:endParaRPr lang="es-E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1 Marcador de imagen de diapositiva"/>
          <p:cNvSpPr>
            <a:spLocks noGrp="1" noRot="1" noChangeAspect="1" noTextEdit="1"/>
          </p:cNvSpPr>
          <p:nvPr>
            <p:ph type="sldImg"/>
          </p:nvPr>
        </p:nvSpPr>
        <p:spPr>
          <a:ln/>
        </p:spPr>
      </p:sp>
      <p:sp>
        <p:nvSpPr>
          <p:cNvPr id="54274" name="2 Marcador de notas"/>
          <p:cNvSpPr>
            <a:spLocks noGrp="1"/>
          </p:cNvSpPr>
          <p:nvPr>
            <p:ph type="body" idx="1"/>
          </p:nvPr>
        </p:nvSpPr>
        <p:spPr>
          <a:noFill/>
          <a:ln/>
        </p:spPr>
        <p:txBody>
          <a:bodyPr/>
          <a:lstStyle/>
          <a:p>
            <a:pPr lvl="0"/>
            <a:r>
              <a:rPr lang="es-ES" b="1" dirty="0"/>
              <a:t>Apoyo a oferta y destinos</a:t>
            </a:r>
          </a:p>
          <a:p>
            <a:r>
              <a:rPr lang="es-ES" dirty="0"/>
              <a:t>A lo largo del plan se establecen medidas destinadas a impulsar y mejorar la oferta los destinos turísticos incidiendo en los problemas estructurales. </a:t>
            </a:r>
          </a:p>
          <a:p>
            <a:pPr marL="171450" lvl="0" indent="-171450">
              <a:buFontTx/>
              <a:buChar char="-"/>
            </a:pPr>
            <a:r>
              <a:rPr lang="es-ES" u="sng" dirty="0" smtClean="0"/>
              <a:t>Destinos </a:t>
            </a:r>
            <a:r>
              <a:rPr lang="es-ES" u="sng" dirty="0"/>
              <a:t>maduros</a:t>
            </a:r>
            <a:r>
              <a:rPr lang="es-ES" dirty="0"/>
              <a:t>: La principal transformación ha de venir de la mano de la inversión privada, por ello la Administración ha de establecer el marco más adecuado para esto se produzca: transformación de los consorcios actuales, fomento de productos turísticos realmente diferenciales que fomenten la inversión privada, financiación para la reconversión de infraestructuras públicas a través del FOMIT e impulso a la innovación con la transformación en </a:t>
            </a:r>
            <a:r>
              <a:rPr lang="es-ES" i="1" dirty="0"/>
              <a:t>destinos inteligentes</a:t>
            </a:r>
            <a:r>
              <a:rPr lang="es-ES" i="1" dirty="0" smtClean="0"/>
              <a:t>.</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s-ES" u="sng" dirty="0" smtClean="0"/>
              <a:t>Apoyo Municipios Turísticos</a:t>
            </a:r>
            <a:r>
              <a:rPr lang="es-ES" dirty="0" smtClean="0"/>
              <a:t>: </a:t>
            </a:r>
            <a:r>
              <a:rPr lang="es-ES" sz="1200" dirty="0" smtClean="0">
                <a:latin typeface="HelveticaNeueLT Pro 33 ThEx"/>
              </a:rPr>
              <a:t>fórmula de colaboración para el </a:t>
            </a:r>
            <a:r>
              <a:rPr lang="es-ES" sz="1200" dirty="0" smtClean="0"/>
              <a:t>apoyo de los municipios turísticos por parte de todas las administraciones</a:t>
            </a:r>
            <a:endParaRPr lang="es-ES" dirty="0" smtClean="0"/>
          </a:p>
          <a:p>
            <a:pPr lvl="0"/>
            <a:r>
              <a:rPr lang="es-ES" dirty="0" smtClean="0"/>
              <a:t>- </a:t>
            </a:r>
            <a:r>
              <a:rPr lang="es-ES" u="sng" dirty="0"/>
              <a:t>Modulación de tasas aeroportuarias</a:t>
            </a:r>
            <a:r>
              <a:rPr lang="es-ES" dirty="0"/>
              <a:t>: con el objetivo de favorecer la desestacionalización alargando la temporada media, potenciando la generación de empleo estable y reduciendo el impacto medioambiental.</a:t>
            </a:r>
          </a:p>
          <a:p>
            <a:pPr lvl="0"/>
            <a:r>
              <a:rPr lang="es-ES" dirty="0"/>
              <a:t>- </a:t>
            </a:r>
            <a:r>
              <a:rPr lang="es-ES" u="sng" dirty="0"/>
              <a:t>Líneas crédito renovación infraestructuras</a:t>
            </a:r>
            <a:r>
              <a:rPr lang="es-ES" dirty="0"/>
              <a:t>: nuevas líneas de crédito para empresas turísticas para la progresiva renovación de sus infraestructuras.</a:t>
            </a:r>
          </a:p>
          <a:p>
            <a:pPr lvl="0"/>
            <a:r>
              <a:rPr lang="es-ES" dirty="0"/>
              <a:t>- </a:t>
            </a:r>
            <a:r>
              <a:rPr lang="es-ES" u="sng" dirty="0"/>
              <a:t>Turismo sostenible y Calidad</a:t>
            </a:r>
            <a:r>
              <a:rPr lang="es-ES" dirty="0"/>
              <a:t>: Medidas que mejoren y diferencien la oferta turística en la dirección de una mayor sostenibilidad con el medio ambiente e impulso de la calidad desde una perspectiva de la percepción por parte del turista.</a:t>
            </a:r>
          </a:p>
          <a:p>
            <a:r>
              <a:rPr lang="es-ES" dirty="0"/>
              <a:t> </a:t>
            </a:r>
          </a:p>
          <a:p>
            <a:pPr lvl="0"/>
            <a:r>
              <a:rPr lang="es-ES" b="1" dirty="0"/>
              <a:t>TALENTO, EMPRENDIMIENTO E INTERNACIONALIZACION</a:t>
            </a:r>
          </a:p>
          <a:p>
            <a:r>
              <a:rPr lang="es-ES" dirty="0"/>
              <a:t>Ámbito de las medidas que recogen la apuesta del Plan Nacional e Integral de Turismo para fomentar la atracción de talento, impulsar la iniciativa emprendedora y sentar las bases de la internacionalización del conocimiento de nuestras empresas</a:t>
            </a:r>
          </a:p>
          <a:p>
            <a:pPr lvl="0"/>
            <a:r>
              <a:rPr lang="es-ES" dirty="0"/>
              <a:t>- </a:t>
            </a:r>
            <a:r>
              <a:rPr lang="es-ES" u="sng" dirty="0"/>
              <a:t>Apoyo a formación</a:t>
            </a:r>
            <a:r>
              <a:rPr lang="es-ES" dirty="0"/>
              <a:t>: Mejora de la oferta formativa para adaptarla a los nuevos perfiles profesionales que serán demandados por el sector y sistematización de los atributos de nuestra marca turística.</a:t>
            </a:r>
          </a:p>
          <a:p>
            <a:pPr lvl="0"/>
            <a:r>
              <a:rPr lang="es-ES" dirty="0"/>
              <a:t>- </a:t>
            </a:r>
            <a:r>
              <a:rPr lang="es-ES" u="sng" dirty="0"/>
              <a:t>Apoyo a la internacionalización</a:t>
            </a:r>
            <a:r>
              <a:rPr lang="es-ES" dirty="0"/>
              <a:t>: fomento a la internacionalización de las pymes turísticas acompañándolas en la apertura de nuevos mercados (en colaboración con ICEX y red de Embajadas de España)</a:t>
            </a:r>
          </a:p>
          <a:p>
            <a:pPr lvl="0"/>
            <a:r>
              <a:rPr lang="es-ES" dirty="0"/>
              <a:t>- </a:t>
            </a:r>
            <a:r>
              <a:rPr lang="es-ES" u="sng" dirty="0"/>
              <a:t>Ventanilla única</a:t>
            </a:r>
            <a:r>
              <a:rPr lang="es-ES" dirty="0"/>
              <a:t>: Ofrecer a los emprendedores y empresas del sector turístico un punto centralizado de información y asesoramiento sobre las diferentes convocatorias de ayudas y oportunidades de negocio a nivel nacional e internacional.</a:t>
            </a:r>
          </a:p>
          <a:p>
            <a:pPr defTabSz="921075">
              <a:defRPr/>
            </a:pPr>
            <a:r>
              <a:rPr lang="es-ES" dirty="0"/>
              <a:t>- </a:t>
            </a:r>
            <a:r>
              <a:rPr lang="es-ES" u="sng" dirty="0"/>
              <a:t>Programa de emprendedores innovadores turísticos, </a:t>
            </a:r>
            <a:r>
              <a:rPr lang="es-ES" dirty="0"/>
              <a:t>atrayendo talento de otros sectores, en el que a través del asesoramiento en la oportunidad de negocio, y la financiación de sus proyectos en condiciones preferentes se realice un acompañamiento integral: Dinero útil para el emprendedor innovador en sus diferentes fases de desarrollo, como semilla para generar empleo.</a:t>
            </a:r>
          </a:p>
          <a:p>
            <a:pPr lvl="0"/>
            <a:r>
              <a:rPr lang="es-ES" dirty="0"/>
              <a:t>- </a:t>
            </a:r>
            <a:r>
              <a:rPr lang="es-ES" u="sng" dirty="0"/>
              <a:t>Redes de agencias de gestión de experiencias</a:t>
            </a:r>
            <a:r>
              <a:rPr lang="es-ES" dirty="0"/>
              <a:t>: Dentro de este programa de emprendimiento se prestará especial atención desde la administración a los proyectos de agencias de gestión de experiencias, para generar productos turísticos de alto valor añadido basadas en la oferta diferencial de nuestro país.</a:t>
            </a:r>
          </a:p>
          <a:p>
            <a:r>
              <a:rPr lang="es-ES" dirty="0"/>
              <a:t> </a:t>
            </a:r>
          </a:p>
          <a:p>
            <a:pPr lvl="0"/>
            <a:r>
              <a:rPr lang="es-ES" b="1" dirty="0"/>
              <a:t>Por una administración efectiva y eficiente.</a:t>
            </a:r>
          </a:p>
          <a:p>
            <a:r>
              <a:rPr lang="es-ES" dirty="0"/>
              <a:t>Medidas dirigidas a mejorar la efectividad y eficiencia de los servicios prestados por la administración, alineándolos con el mercado</a:t>
            </a:r>
          </a:p>
          <a:p>
            <a:pPr lvl="0"/>
            <a:r>
              <a:rPr lang="es-ES" dirty="0"/>
              <a:t>- </a:t>
            </a:r>
            <a:r>
              <a:rPr lang="es-ES" u="sng" dirty="0"/>
              <a:t>Entrada sector privado decisión y financiación Turespaña</a:t>
            </a:r>
            <a:r>
              <a:rPr lang="es-ES" dirty="0"/>
              <a:t>: planteamiento de un nuevo modelo organizativo público privado para Turespaña.</a:t>
            </a:r>
          </a:p>
          <a:p>
            <a:pPr lvl="0"/>
            <a:r>
              <a:rPr lang="es-ES" dirty="0"/>
              <a:t>- </a:t>
            </a:r>
            <a:r>
              <a:rPr lang="es-ES" u="sng" dirty="0"/>
              <a:t>Catálogo de servicios Turespaña </a:t>
            </a:r>
            <a:r>
              <a:rPr lang="es-ES" dirty="0"/>
              <a:t>orientado a empresas turísticas y no turísticas, AAPP, universidad y sociedad civil. Centrado en la actividad promocional y los servicios basados en el conocimiento (IET)</a:t>
            </a:r>
          </a:p>
          <a:p>
            <a:pPr lvl="0"/>
            <a:r>
              <a:rPr lang="es-ES" dirty="0"/>
              <a:t>- </a:t>
            </a:r>
            <a:r>
              <a:rPr lang="es-ES" u="sng" dirty="0"/>
              <a:t>Reorganización  y modernización </a:t>
            </a:r>
            <a:r>
              <a:rPr lang="es-ES" u="sng" dirty="0" err="1"/>
              <a:t>OETs</a:t>
            </a:r>
            <a:r>
              <a:rPr lang="es-ES" u="sng" dirty="0"/>
              <a:t> </a:t>
            </a:r>
            <a:r>
              <a:rPr lang="es-ES" dirty="0"/>
              <a:t>centrada adaptar su estructura y funcionamiento a estrategia de marketing y la nueva propuesta de valor de Turespaña.</a:t>
            </a:r>
          </a:p>
          <a:p>
            <a:pPr lvl="0"/>
            <a:r>
              <a:rPr lang="es-ES" dirty="0"/>
              <a:t>- </a:t>
            </a:r>
            <a:r>
              <a:rPr lang="es-ES" u="sng" dirty="0"/>
              <a:t>Reorientación estadísticas de turismo</a:t>
            </a:r>
            <a:r>
              <a:rPr lang="es-ES" dirty="0"/>
              <a:t>, ganado en eficiencia a través de la colaboración más intensa con el INE</a:t>
            </a:r>
          </a:p>
          <a:p>
            <a:pPr lvl="0"/>
            <a:r>
              <a:rPr lang="es-ES" dirty="0"/>
              <a:t>- </a:t>
            </a:r>
            <a:r>
              <a:rPr lang="es-ES" u="sng" dirty="0"/>
              <a:t>Puesta en valor del patrimonio cultural, natural y </a:t>
            </a:r>
            <a:r>
              <a:rPr lang="es-ES" u="sng" dirty="0" err="1"/>
              <a:t>enogastronómico</a:t>
            </a:r>
            <a:r>
              <a:rPr lang="es-ES" u="sng" dirty="0"/>
              <a:t> </a:t>
            </a:r>
            <a:r>
              <a:rPr lang="es-ES" dirty="0"/>
              <a:t>incidiendo en la gestión turística de este activo en toda la administración pública, desde la promoción hasta la comercialización.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1 Marcador de imagen de diapositiva"/>
          <p:cNvSpPr>
            <a:spLocks noGrp="1" noRot="1" noChangeAspect="1" noTextEdit="1"/>
          </p:cNvSpPr>
          <p:nvPr>
            <p:ph type="sldImg"/>
          </p:nvPr>
        </p:nvSpPr>
        <p:spPr>
          <a:ln/>
        </p:spPr>
      </p:sp>
      <p:sp>
        <p:nvSpPr>
          <p:cNvPr id="54274" name="2 Marcador de notas"/>
          <p:cNvSpPr>
            <a:spLocks noGrp="1"/>
          </p:cNvSpPr>
          <p:nvPr>
            <p:ph type="body" idx="1"/>
          </p:nvPr>
        </p:nvSpPr>
        <p:spPr>
          <a:noFill/>
          <a:ln/>
        </p:spPr>
        <p:txBody>
          <a:bodyPr/>
          <a:lstStyle/>
          <a:p>
            <a:pPr lvl="0"/>
            <a:r>
              <a:rPr lang="es-ES" b="1" dirty="0" smtClean="0"/>
              <a:t>TALENTO</a:t>
            </a:r>
            <a:r>
              <a:rPr lang="es-ES" b="1" dirty="0"/>
              <a:t>, EMPRENDIMIENTO E INTERNACIONALIZACION</a:t>
            </a:r>
          </a:p>
          <a:p>
            <a:r>
              <a:rPr lang="es-ES" dirty="0"/>
              <a:t>Ámbito de las medidas que recogen la apuesta del Plan Nacional e Integral de Turismo para fomentar la atracción de talento, impulsar la iniciativa emprendedora y sentar las bases de la internacionalización del conocimiento de nuestras empresas</a:t>
            </a:r>
          </a:p>
          <a:p>
            <a:pPr lvl="0"/>
            <a:r>
              <a:rPr lang="es-ES" dirty="0"/>
              <a:t>- </a:t>
            </a:r>
            <a:r>
              <a:rPr lang="es-ES" u="sng" dirty="0"/>
              <a:t>Apoyo a formación</a:t>
            </a:r>
            <a:r>
              <a:rPr lang="es-ES" dirty="0"/>
              <a:t>: Mejora de la oferta formativa para adaptarla a los nuevos perfiles profesionales que serán demandados por el sector y sistematización de los atributos de nuestra marca turística.</a:t>
            </a:r>
          </a:p>
          <a:p>
            <a:pPr lvl="0"/>
            <a:r>
              <a:rPr lang="es-ES" dirty="0"/>
              <a:t>- </a:t>
            </a:r>
            <a:r>
              <a:rPr lang="es-ES" u="sng" dirty="0"/>
              <a:t>Apoyo a la internacionalización</a:t>
            </a:r>
            <a:r>
              <a:rPr lang="es-ES" dirty="0"/>
              <a:t>: fomento a la internacionalización de las pymes turísticas acompañándolas en la apertura de nuevos mercados (en colaboración con ICEX y red de Embajadas de España)</a:t>
            </a:r>
          </a:p>
          <a:p>
            <a:pPr lvl="0"/>
            <a:r>
              <a:rPr lang="es-ES" dirty="0"/>
              <a:t>- </a:t>
            </a:r>
            <a:r>
              <a:rPr lang="es-ES" u="sng" dirty="0"/>
              <a:t>Ventanilla única</a:t>
            </a:r>
            <a:r>
              <a:rPr lang="es-ES" dirty="0"/>
              <a:t>: Ofrecer a los emprendedores y empresas del sector turístico un punto centralizado de información y asesoramiento sobre las diferentes convocatorias de ayudas y oportunidades de negocio a nivel nacional e internacional.</a:t>
            </a:r>
          </a:p>
          <a:p>
            <a:pPr defTabSz="921075">
              <a:defRPr/>
            </a:pPr>
            <a:r>
              <a:rPr lang="es-ES" sz="1200" kern="1200" dirty="0" smtClean="0">
                <a:solidFill>
                  <a:schemeClr val="tx1"/>
                </a:solidFill>
                <a:latin typeface="Arial" charset="0"/>
                <a:ea typeface="+mn-ea"/>
                <a:cs typeface="+mn-cs"/>
              </a:rPr>
              <a:t>- </a:t>
            </a:r>
            <a:r>
              <a:rPr lang="es-ES" sz="1200" u="sng" kern="1200" dirty="0" smtClean="0">
                <a:solidFill>
                  <a:schemeClr val="tx1"/>
                </a:solidFill>
                <a:latin typeface="Arial" charset="0"/>
                <a:ea typeface="+mn-ea"/>
                <a:cs typeface="+mn-cs"/>
              </a:rPr>
              <a:t>Líneas de crédito para jóvenes emprendedores en turismo</a:t>
            </a:r>
            <a:r>
              <a:rPr lang="es-ES" sz="1200" kern="1200" dirty="0" smtClean="0">
                <a:solidFill>
                  <a:schemeClr val="tx1"/>
                </a:solidFill>
                <a:latin typeface="Arial" charset="0"/>
                <a:ea typeface="+mn-ea"/>
                <a:cs typeface="+mn-cs"/>
              </a:rPr>
              <a:t>: pr</a:t>
            </a:r>
            <a:r>
              <a:rPr lang="es-ES" sz="1200" dirty="0" smtClean="0"/>
              <a:t>éstamos participativos en </a:t>
            </a:r>
            <a:r>
              <a:rPr lang="es-ES" sz="1200" b="0" dirty="0" smtClean="0"/>
              <a:t>condiciones más favorables a las ofrecidas por el mercado </a:t>
            </a:r>
            <a:endParaRPr lang="es-ES" b="0" dirty="0" smtClean="0"/>
          </a:p>
          <a:p>
            <a:pPr defTabSz="921075">
              <a:defRPr/>
            </a:pPr>
            <a:r>
              <a:rPr lang="es-ES" dirty="0" smtClean="0"/>
              <a:t>- </a:t>
            </a:r>
            <a:r>
              <a:rPr lang="es-ES" u="sng" dirty="0"/>
              <a:t>Programa de emprendedores innovadores turísticos, </a:t>
            </a:r>
            <a:r>
              <a:rPr lang="es-ES" dirty="0"/>
              <a:t>atrayendo talento de otros sectores, en el que a través del asesoramiento en la oportunidad de negocio, y la financiación de sus proyectos en condiciones preferentes se realice un acompañamiento integral: Dinero útil para el emprendedor innovador en sus diferentes fases de desarrollo, como semilla para generar empleo.</a:t>
            </a:r>
          </a:p>
          <a:p>
            <a:pPr lvl="0"/>
            <a:r>
              <a:rPr lang="es-ES" dirty="0"/>
              <a:t>- </a:t>
            </a:r>
            <a:r>
              <a:rPr lang="es-ES" u="sng" dirty="0"/>
              <a:t>Redes de agencias de gestión de experiencias</a:t>
            </a:r>
            <a:r>
              <a:rPr lang="es-ES" dirty="0"/>
              <a:t>: Dentro de este programa de emprendimiento se prestará especial atención desde la administración a los proyectos de agencias de gestión de experiencias, para generar productos turísticos de alto valor añadido basadas en la oferta diferencial de nuestro país</a:t>
            </a:r>
            <a:r>
              <a:rPr lang="es-ES" dirty="0" smtClean="0"/>
              <a:t>.</a:t>
            </a:r>
            <a:endParaRPr lang="es-E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1 Marcador de imagen de diapositiva"/>
          <p:cNvSpPr>
            <a:spLocks noGrp="1" noRot="1" noChangeAspect="1" noTextEdit="1"/>
          </p:cNvSpPr>
          <p:nvPr>
            <p:ph type="sldImg"/>
          </p:nvPr>
        </p:nvSpPr>
        <p:spPr>
          <a:ln/>
        </p:spPr>
      </p:sp>
      <p:sp>
        <p:nvSpPr>
          <p:cNvPr id="54274" name="2 Marcador de notas"/>
          <p:cNvSpPr>
            <a:spLocks noGrp="1"/>
          </p:cNvSpPr>
          <p:nvPr>
            <p:ph type="body" idx="1"/>
          </p:nvPr>
        </p:nvSpPr>
        <p:spPr>
          <a:noFill/>
          <a:ln/>
        </p:spPr>
        <p:txBody>
          <a:bodyPr/>
          <a:lstStyle/>
          <a:p>
            <a:pPr lvl="0"/>
            <a:r>
              <a:rPr lang="es-ES" b="1" dirty="0" smtClean="0"/>
              <a:t>Por </a:t>
            </a:r>
            <a:r>
              <a:rPr lang="es-ES" b="1" dirty="0"/>
              <a:t>una administración efectiva y eficiente.</a:t>
            </a:r>
          </a:p>
          <a:p>
            <a:r>
              <a:rPr lang="es-ES" dirty="0"/>
              <a:t>Medidas dirigidas a mejorar la efectividad y eficiencia de los servicios prestados por la administración, alineándolos con el mercado</a:t>
            </a:r>
          </a:p>
          <a:p>
            <a:pPr lvl="0"/>
            <a:r>
              <a:rPr lang="es-ES" dirty="0"/>
              <a:t>- </a:t>
            </a:r>
            <a:r>
              <a:rPr lang="es-ES" u="sng" dirty="0"/>
              <a:t>Entrada sector privado decisión y financiación Turespaña</a:t>
            </a:r>
            <a:r>
              <a:rPr lang="es-ES" dirty="0"/>
              <a:t>: planteamiento de un nuevo modelo organizativo público privado para Turespaña.</a:t>
            </a:r>
          </a:p>
          <a:p>
            <a:pPr lvl="0"/>
            <a:r>
              <a:rPr lang="es-ES" dirty="0"/>
              <a:t>- </a:t>
            </a:r>
            <a:r>
              <a:rPr lang="es-ES" u="sng" dirty="0"/>
              <a:t>Catálogo de servicios Turespaña </a:t>
            </a:r>
            <a:r>
              <a:rPr lang="es-ES" dirty="0"/>
              <a:t>orientado a empresas turísticas y no turísticas, AAPP, universidad y sociedad civil. Centrado en la actividad promocional y los servicios basados en el conocimiento (IET)</a:t>
            </a:r>
          </a:p>
          <a:p>
            <a:pPr lvl="0"/>
            <a:r>
              <a:rPr lang="es-ES" dirty="0"/>
              <a:t>- </a:t>
            </a:r>
            <a:r>
              <a:rPr lang="es-ES" u="sng" dirty="0"/>
              <a:t>Reorganización  y modernización </a:t>
            </a:r>
            <a:r>
              <a:rPr lang="es-ES" u="sng" dirty="0" err="1"/>
              <a:t>OETs</a:t>
            </a:r>
            <a:r>
              <a:rPr lang="es-ES" u="sng" dirty="0"/>
              <a:t> </a:t>
            </a:r>
            <a:r>
              <a:rPr lang="es-ES" dirty="0"/>
              <a:t>centrada adaptar su estructura y funcionamiento a estrategia de marketing y la nueva propuesta de valor de Turespaña.</a:t>
            </a:r>
          </a:p>
          <a:p>
            <a:pPr lvl="0"/>
            <a:r>
              <a:rPr lang="es-ES" dirty="0"/>
              <a:t>- </a:t>
            </a:r>
            <a:r>
              <a:rPr lang="es-ES" u="sng" dirty="0"/>
              <a:t>Reorientación estadísticas de turismo</a:t>
            </a:r>
            <a:r>
              <a:rPr lang="es-ES" dirty="0"/>
              <a:t>, ganado en eficiencia a través de la colaboración más intensa con el INE</a:t>
            </a:r>
          </a:p>
          <a:p>
            <a:pPr lvl="0"/>
            <a:r>
              <a:rPr lang="es-ES" dirty="0"/>
              <a:t>- </a:t>
            </a:r>
            <a:r>
              <a:rPr lang="es-ES" u="sng" dirty="0"/>
              <a:t>Puesta en valor del patrimonio cultural, natural y </a:t>
            </a:r>
            <a:r>
              <a:rPr lang="es-ES" u="sng" dirty="0" err="1"/>
              <a:t>enogastronómico</a:t>
            </a:r>
            <a:r>
              <a:rPr lang="es-ES" u="sng" dirty="0"/>
              <a:t> </a:t>
            </a:r>
            <a:r>
              <a:rPr lang="es-ES" dirty="0"/>
              <a:t>incidiendo en la gestión turística de este activo en toda la administración pública, desde la promoción hasta la comercialización.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1 Marcador de imagen de diapositiva"/>
          <p:cNvSpPr>
            <a:spLocks noGrp="1" noRot="1" noChangeAspect="1" noTextEdit="1"/>
          </p:cNvSpPr>
          <p:nvPr>
            <p:ph type="sldImg"/>
          </p:nvPr>
        </p:nvSpPr>
        <p:spPr>
          <a:ln/>
        </p:spPr>
      </p:sp>
      <p:sp>
        <p:nvSpPr>
          <p:cNvPr id="54274" name="2 Marcador de notas"/>
          <p:cNvSpPr>
            <a:spLocks noGrp="1"/>
          </p:cNvSpPr>
          <p:nvPr>
            <p:ph type="body" idx="1"/>
          </p:nvPr>
        </p:nvSpPr>
        <p:spPr>
          <a:noFill/>
          <a:ln/>
        </p:spPr>
        <p:txBody>
          <a:bodyPr/>
          <a:lstStyle/>
          <a:p>
            <a:pPr eaLnBrk="1" hangingPunct="1"/>
            <a:r>
              <a:rPr lang="es-ES" dirty="0" smtClean="0"/>
              <a:t>El Ministerio de Industria, Energía y Turismo</a:t>
            </a:r>
            <a:r>
              <a:rPr lang="es-ES" baseline="0" dirty="0" smtClean="0"/>
              <a:t> </a:t>
            </a:r>
            <a:r>
              <a:rPr lang="es-ES" dirty="0" smtClean="0"/>
              <a:t>liderará la ejecución del Plan</a:t>
            </a:r>
            <a:r>
              <a:rPr lang="es-ES" baseline="0" dirty="0" smtClean="0"/>
              <a:t> durante su vigencia.</a:t>
            </a:r>
          </a:p>
          <a:p>
            <a:pPr eaLnBrk="1" hangingPunct="1"/>
            <a:endParaRPr lang="es-ES" baseline="0" dirty="0" smtClean="0"/>
          </a:p>
          <a:p>
            <a:pPr eaLnBrk="1" hangingPunct="1"/>
            <a:r>
              <a:rPr lang="es-ES" dirty="0" smtClean="0"/>
              <a:t>En</a:t>
            </a:r>
            <a:r>
              <a:rPr lang="es-ES" baseline="0" dirty="0" smtClean="0"/>
              <a:t> el corto plazo se realizará la planificación de todas las medidas del Plan, con una priorización, estimación de tiempos, recursos, hitos y entregables.</a:t>
            </a:r>
          </a:p>
          <a:p>
            <a:pPr eaLnBrk="1" hangingPunct="1"/>
            <a:endParaRPr lang="es-ES" baseline="0" dirty="0" smtClean="0"/>
          </a:p>
          <a:p>
            <a:pPr eaLnBrk="1" hangingPunct="1"/>
            <a:r>
              <a:rPr lang="es-ES" baseline="0" dirty="0" smtClean="0"/>
              <a:t>Se realizará la medición de la ejecución y resultado de las medidas a través de indicadores de seguimiento, resultado e impacto.</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1 Marcador de imagen de diapositiva"/>
          <p:cNvSpPr>
            <a:spLocks noGrp="1" noRot="1" noChangeAspect="1" noTextEdit="1"/>
          </p:cNvSpPr>
          <p:nvPr>
            <p:ph type="sldImg"/>
          </p:nvPr>
        </p:nvSpPr>
        <p:spPr>
          <a:ln/>
        </p:spPr>
      </p:sp>
      <p:sp>
        <p:nvSpPr>
          <p:cNvPr id="54274" name="2 Marcador de notas"/>
          <p:cNvSpPr>
            <a:spLocks noGrp="1"/>
          </p:cNvSpPr>
          <p:nvPr>
            <p:ph type="body" idx="1"/>
          </p:nvPr>
        </p:nvSpPr>
        <p:spPr>
          <a:noFill/>
          <a:ln/>
        </p:spPr>
        <p:txBody>
          <a:bodyPr/>
          <a:lstStyle/>
          <a:p>
            <a:pPr eaLnBrk="1" hangingPunct="1"/>
            <a:r>
              <a:rPr lang="es-ES" baseline="0" dirty="0" smtClean="0"/>
              <a:t>El control se realizará relacionando la ejecución y resultados de las medidas con los objetivos trazados para el Plan, estableciendo medidas correctivas en el caso necesario.</a:t>
            </a:r>
          </a:p>
          <a:p>
            <a:pPr eaLnBrk="1" hangingPunct="1"/>
            <a:endParaRPr lang="es-ES" baseline="0" dirty="0" smtClean="0"/>
          </a:p>
          <a:p>
            <a:pPr eaLnBrk="1" hangingPunct="1"/>
            <a:r>
              <a:rPr lang="es-ES" baseline="0" dirty="0" smtClean="0"/>
              <a:t>Por último, se realizará una labor continua de comunicación de la ejecución del Plan no sólo a las partes participantes sino también a la Sociedad.</a:t>
            </a:r>
          </a:p>
          <a:p>
            <a:pPr eaLnBrk="1" hangingPunct="1"/>
            <a:endParaRPr lang="es-ES" baseline="0" dirty="0" smtClean="0"/>
          </a:p>
          <a:p>
            <a:pPr eaLnBrk="1" hangingPunct="1"/>
            <a:endParaRPr lang="es-ES" dirty="0" smtClean="0"/>
          </a:p>
          <a:p>
            <a:pPr eaLnBrk="1" hangingPunct="1"/>
            <a:endParaRPr lang="es-E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3580066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884205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1 Marcador de imagen de diapositiva"/>
          <p:cNvSpPr>
            <a:spLocks noGrp="1" noRot="1" noChangeAspect="1" noTextEdit="1"/>
          </p:cNvSpPr>
          <p:nvPr>
            <p:ph type="sldImg"/>
          </p:nvPr>
        </p:nvSpPr>
        <p:spPr>
          <a:ln/>
        </p:spPr>
      </p:sp>
      <p:sp>
        <p:nvSpPr>
          <p:cNvPr id="20482" name="2 Marcador de notas"/>
          <p:cNvSpPr>
            <a:spLocks noGrp="1"/>
          </p:cNvSpPr>
          <p:nvPr>
            <p:ph type="body" idx="1"/>
          </p:nvPr>
        </p:nvSpPr>
        <p:spPr>
          <a:noFill/>
          <a:ln/>
        </p:spPr>
        <p:txBody>
          <a:bodyPr/>
          <a:lstStyle/>
          <a:p>
            <a:pPr eaLnBrk="1" hangingPunct="1"/>
            <a:endParaRPr lang="es-E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noProof="0" dirty="0" smtClean="0"/>
              <a:t> </a:t>
            </a:r>
          </a:p>
          <a:p>
            <a:endParaRPr lang="en-US" dirty="0"/>
          </a:p>
        </p:txBody>
      </p:sp>
    </p:spTree>
    <p:extLst>
      <p:ext uri="{BB962C8B-B14F-4D97-AF65-F5344CB8AC3E}">
        <p14:creationId xmlns:p14="http://schemas.microsoft.com/office/powerpoint/2010/main" xmlns="" val="594723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defTabSz="921075">
              <a:defRPr/>
            </a:pPr>
            <a:r>
              <a:rPr lang="es-ES" noProof="0" dirty="0" smtClean="0"/>
              <a:t>El</a:t>
            </a:r>
            <a:r>
              <a:rPr lang="es-ES" baseline="0" noProof="0" dirty="0" smtClean="0"/>
              <a:t> </a:t>
            </a:r>
            <a:r>
              <a:rPr lang="es-ES" b="1" baseline="0" noProof="0" dirty="0" smtClean="0"/>
              <a:t>sector turístico en España es un sector estratégico</a:t>
            </a:r>
            <a:r>
              <a:rPr lang="es-ES" baseline="0" noProof="0" dirty="0" smtClean="0"/>
              <a:t>. </a:t>
            </a:r>
            <a:r>
              <a:rPr lang="es-ES" b="1" baseline="0" noProof="0" dirty="0" smtClean="0"/>
              <a:t>Cumple con los criterios que cumple cualquier sector estratégico de la economía española</a:t>
            </a:r>
            <a:r>
              <a:rPr lang="es-ES" baseline="0" noProof="0" dirty="0" smtClean="0"/>
              <a:t>: </a:t>
            </a:r>
            <a:r>
              <a:rPr lang="es-ES" dirty="0"/>
              <a:t>En la Orden ITC/3046/2009 para el fomento de la competitividad de los sectores estratégicos, se indican una serie de actividades económicas que apoyan el cambio de modelo productivo por varias razones: Estar orientados al mercado internacional, elevada intensidad tecnológica, alto valor añadido, generación de empleo y tejido industrial de calidad, eficiencia energética y sostenibilidad.</a:t>
            </a:r>
            <a:endParaRPr lang="en-US" dirty="0"/>
          </a:p>
          <a:p>
            <a:endParaRPr lang="es-ES" noProof="0" dirty="0" smtClean="0"/>
          </a:p>
          <a:p>
            <a:r>
              <a:rPr lang="es-ES" noProof="0" dirty="0" smtClean="0"/>
              <a:t>Sino que además supera estos</a:t>
            </a:r>
            <a:r>
              <a:rPr lang="es-ES" baseline="0" noProof="0" dirty="0" smtClean="0"/>
              <a:t> criterios:</a:t>
            </a:r>
          </a:p>
          <a:p>
            <a:endParaRPr lang="es-ES" baseline="0" noProof="0" dirty="0" smtClean="0"/>
          </a:p>
          <a:p>
            <a:pPr marL="172702" indent="-172702">
              <a:buFontTx/>
              <a:buChar char="-"/>
            </a:pPr>
            <a:r>
              <a:rPr lang="es-ES" baseline="0" noProof="0" dirty="0" smtClean="0"/>
              <a:t>España es </a:t>
            </a:r>
            <a:r>
              <a:rPr lang="es-ES" b="1" baseline="0" noProof="0" dirty="0" smtClean="0"/>
              <a:t>líder mundial en Turismo</a:t>
            </a:r>
            <a:r>
              <a:rPr lang="es-ES" baseline="0" noProof="0" dirty="0" smtClean="0"/>
              <a:t>:</a:t>
            </a:r>
          </a:p>
          <a:p>
            <a:pPr marL="0" indent="0">
              <a:buFontTx/>
              <a:buNone/>
            </a:pPr>
            <a:r>
              <a:rPr lang="es-ES" baseline="0" noProof="0" dirty="0" smtClean="0"/>
              <a:t> </a:t>
            </a:r>
          </a:p>
          <a:p>
            <a:pPr marL="171450" indent="-171450">
              <a:buFont typeface="Arial" pitchFamily="34" charset="0"/>
              <a:buChar char="•"/>
            </a:pPr>
            <a:r>
              <a:rPr lang="es-ES" baseline="0" noProof="0" dirty="0" smtClean="0"/>
              <a:t>Marca España en el 3er puesto en relación al turismo (</a:t>
            </a:r>
            <a:r>
              <a:rPr lang="es-ES" baseline="0" noProof="0" dirty="0" err="1" smtClean="0"/>
              <a:t>FutureBrand</a:t>
            </a:r>
            <a:r>
              <a:rPr lang="es-ES" baseline="0" noProof="0" dirty="0" smtClean="0"/>
              <a:t>); </a:t>
            </a:r>
          </a:p>
          <a:p>
            <a:pPr marL="171450" indent="-171450">
              <a:buFont typeface="Arial" pitchFamily="34" charset="0"/>
              <a:buChar char="•"/>
            </a:pPr>
            <a:r>
              <a:rPr lang="es-ES" baseline="0" noProof="0" dirty="0" smtClean="0"/>
              <a:t>2do destino por ingresos y 4to por turistas (OMT); </a:t>
            </a:r>
          </a:p>
          <a:p>
            <a:pPr marL="171450" indent="-171450">
              <a:buFont typeface="Arial" pitchFamily="34" charset="0"/>
              <a:buChar char="•"/>
            </a:pPr>
            <a:r>
              <a:rPr lang="es-ES" baseline="0" noProof="0" dirty="0" smtClean="0"/>
              <a:t>8vo en competitividad (WEFO 2011); nº1 en Sol y Playa</a:t>
            </a:r>
          </a:p>
          <a:p>
            <a:pPr marL="0" indent="0">
              <a:buFont typeface="Arial" pitchFamily="34" charset="0"/>
              <a:buNone/>
            </a:pPr>
            <a:endParaRPr lang="es-ES" baseline="0" noProof="0" dirty="0" smtClean="0"/>
          </a:p>
          <a:p>
            <a:pPr marL="172702" indent="-172702">
              <a:buFontTx/>
              <a:buChar char="-"/>
            </a:pPr>
            <a:r>
              <a:rPr lang="es-ES" b="0" baseline="0" noProof="0" dirty="0" smtClean="0"/>
              <a:t>Es</a:t>
            </a:r>
            <a:r>
              <a:rPr lang="es-ES" b="1" baseline="0" noProof="0" dirty="0" smtClean="0"/>
              <a:t> sector es clave para la economía</a:t>
            </a:r>
            <a:r>
              <a:rPr lang="es-ES" baseline="0" noProof="0" dirty="0" smtClean="0"/>
              <a:t>: 10,2% del PIB y un 11,4% </a:t>
            </a:r>
            <a:r>
              <a:rPr lang="es-ES" b="1" baseline="0" noProof="0" dirty="0" smtClean="0"/>
              <a:t>del Empleo </a:t>
            </a:r>
            <a:r>
              <a:rPr lang="es-ES" baseline="0" noProof="0" dirty="0" smtClean="0"/>
              <a:t>generado en España.</a:t>
            </a:r>
          </a:p>
          <a:p>
            <a:pPr marL="0" indent="0">
              <a:buFontTx/>
              <a:buNone/>
            </a:pPr>
            <a:endParaRPr lang="es-ES" baseline="0" noProof="0" dirty="0" smtClean="0"/>
          </a:p>
          <a:p>
            <a:pPr marL="172702" indent="-172702" defTabSz="921075">
              <a:buFontTx/>
              <a:buChar char="-"/>
              <a:defRPr/>
            </a:pPr>
            <a:r>
              <a:rPr lang="es-ES" b="1" dirty="0"/>
              <a:t>Transversal </a:t>
            </a:r>
            <a:r>
              <a:rPr lang="es-ES" dirty="0"/>
              <a:t>por la cantidad de sectores proveedores que dependen del sector turístico y el consumo inducido por los trabajadores del sector</a:t>
            </a:r>
            <a:r>
              <a:rPr lang="es-ES" dirty="0" smtClean="0"/>
              <a:t>.</a:t>
            </a:r>
          </a:p>
          <a:p>
            <a:pPr marL="0" indent="0" defTabSz="921075">
              <a:buFontTx/>
              <a:buNone/>
              <a:defRPr/>
            </a:pPr>
            <a:endParaRPr lang="es-ES" dirty="0"/>
          </a:p>
          <a:p>
            <a:pPr marL="172702" indent="-172702" defTabSz="921075">
              <a:buFontTx/>
              <a:buChar char="-"/>
              <a:defRPr/>
            </a:pPr>
            <a:r>
              <a:rPr lang="es-ES" b="1" dirty="0"/>
              <a:t>Su carácter exportador y su conexión con mercados hace que sea uno de los pocos sectores con primeras señales de recuperación. </a:t>
            </a:r>
            <a:r>
              <a:rPr lang="es-ES" dirty="0"/>
              <a:t>Mejora en indicadores de coyuntura: El gasto turístico recibido en España ascendió en marzo a 3.609 millones de euros, lo que ha supuesto un crecimiento del 11,9% respecto al mismo mes de 2011. En lo que va de año los turistas internacionales han desembolsado 9.010 millones de euros, acumulando un crecimiento del 7,4%. Los principales mercados emisores experimentaron una expansión en el gasto medio diario, un 11,3% en media, una vez descontado el efecto de la subida del transporte.</a:t>
            </a:r>
            <a:endParaRPr lang="en-US" dirty="0"/>
          </a:p>
          <a:p>
            <a:pPr marL="172702" indent="-172702">
              <a:buFontTx/>
              <a:buChar char="-"/>
            </a:pPr>
            <a:endParaRPr lang="es-ES" baseline="0" noProof="0" dirty="0" smtClean="0"/>
          </a:p>
          <a:p>
            <a:endParaRPr lang="es-ES" noProof="0" dirty="0"/>
          </a:p>
        </p:txBody>
      </p:sp>
    </p:spTree>
    <p:extLst>
      <p:ext uri="{BB962C8B-B14F-4D97-AF65-F5344CB8AC3E}">
        <p14:creationId xmlns:p14="http://schemas.microsoft.com/office/powerpoint/2010/main" xmlns="" val="963120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b="0" dirty="0" smtClean="0"/>
              <a:t>El </a:t>
            </a:r>
            <a:r>
              <a:rPr lang="en-US" b="0" dirty="0" err="1" smtClean="0"/>
              <a:t>gráfico</a:t>
            </a:r>
            <a:r>
              <a:rPr lang="en-US" b="0" baseline="0" dirty="0" smtClean="0"/>
              <a:t> describe el </a:t>
            </a:r>
            <a:r>
              <a:rPr lang="en-US" b="0" baseline="0" dirty="0" err="1" smtClean="0"/>
              <a:t>contexto</a:t>
            </a:r>
            <a:r>
              <a:rPr lang="en-US" b="0" baseline="0" dirty="0" smtClean="0"/>
              <a:t> en el </a:t>
            </a:r>
            <a:r>
              <a:rPr lang="en-US" b="0" baseline="0" dirty="0" err="1" smtClean="0"/>
              <a:t>que</a:t>
            </a:r>
            <a:r>
              <a:rPr lang="en-US" b="0" baseline="0" dirty="0" smtClean="0"/>
              <a:t> se </a:t>
            </a:r>
            <a:r>
              <a:rPr lang="en-US" b="0" baseline="0" dirty="0" err="1" smtClean="0"/>
              <a:t>desarrolla</a:t>
            </a:r>
            <a:r>
              <a:rPr lang="en-US" b="0" baseline="0" dirty="0" smtClean="0"/>
              <a:t> el </a:t>
            </a:r>
            <a:r>
              <a:rPr lang="en-US" b="0" baseline="0" dirty="0" err="1" smtClean="0"/>
              <a:t>turismo</a:t>
            </a:r>
            <a:r>
              <a:rPr lang="en-US" b="0" baseline="0" dirty="0" smtClean="0"/>
              <a:t> en </a:t>
            </a:r>
            <a:r>
              <a:rPr lang="en-US" b="0" baseline="0" dirty="0" err="1" smtClean="0"/>
              <a:t>España</a:t>
            </a:r>
            <a:r>
              <a:rPr lang="en-US" b="0" baseline="0" dirty="0" smtClean="0"/>
              <a:t> </a:t>
            </a:r>
            <a:r>
              <a:rPr lang="en-US" b="0" baseline="0" dirty="0" err="1" smtClean="0"/>
              <a:t>marcado</a:t>
            </a:r>
            <a:r>
              <a:rPr lang="en-US" b="0" baseline="0" dirty="0" smtClean="0"/>
              <a:t> </a:t>
            </a:r>
            <a:r>
              <a:rPr lang="en-US" b="0" baseline="0" dirty="0" err="1" smtClean="0"/>
              <a:t>por</a:t>
            </a:r>
            <a:r>
              <a:rPr lang="en-US" b="0" baseline="0" dirty="0" smtClean="0"/>
              <a:t> el </a:t>
            </a:r>
            <a:r>
              <a:rPr lang="en-US" b="0" baseline="0" dirty="0" err="1" smtClean="0"/>
              <a:t>cambio</a:t>
            </a:r>
            <a:r>
              <a:rPr lang="en-US" b="0" baseline="0" dirty="0" smtClean="0"/>
              <a:t> de </a:t>
            </a:r>
            <a:r>
              <a:rPr lang="en-US" b="0" baseline="0" dirty="0" err="1" smtClean="0"/>
              <a:t>ciclo</a:t>
            </a:r>
            <a:r>
              <a:rPr lang="en-US" b="0" baseline="0" dirty="0" smtClean="0"/>
              <a:t>; </a:t>
            </a:r>
          </a:p>
          <a:p>
            <a:endParaRPr lang="en-US" b="0" baseline="0" dirty="0" smtClean="0"/>
          </a:p>
          <a:p>
            <a:r>
              <a:rPr lang="en-US" b="1" baseline="0" dirty="0" smtClean="0"/>
              <a:t>El Plan se </a:t>
            </a:r>
            <a:r>
              <a:rPr lang="en-US" b="1" baseline="0" dirty="0" err="1" smtClean="0"/>
              <a:t>inspira</a:t>
            </a:r>
            <a:r>
              <a:rPr lang="en-US" b="1" baseline="0" dirty="0" smtClean="0"/>
              <a:t> en </a:t>
            </a:r>
            <a:r>
              <a:rPr lang="en-US" b="1" baseline="0" dirty="0" err="1" smtClean="0"/>
              <a:t>diagnósticos</a:t>
            </a:r>
            <a:r>
              <a:rPr lang="en-US" b="1" baseline="0" dirty="0" smtClean="0"/>
              <a:t> de planes </a:t>
            </a:r>
            <a:r>
              <a:rPr lang="en-US" b="1" baseline="0" dirty="0" err="1" smtClean="0"/>
              <a:t>anteriores</a:t>
            </a:r>
            <a:r>
              <a:rPr lang="en-US" b="0" baseline="0" dirty="0" smtClean="0"/>
              <a:t>, </a:t>
            </a:r>
            <a:r>
              <a:rPr lang="en-US" b="1" baseline="0" dirty="0" err="1" smtClean="0"/>
              <a:t>pero</a:t>
            </a:r>
            <a:r>
              <a:rPr lang="en-US" b="1" baseline="0" dirty="0" smtClean="0"/>
              <a:t> se </a:t>
            </a:r>
            <a:r>
              <a:rPr lang="en-US" b="1" baseline="0" dirty="0" err="1" smtClean="0"/>
              <a:t>centra</a:t>
            </a:r>
            <a:r>
              <a:rPr lang="en-US" b="1" baseline="0" dirty="0" smtClean="0"/>
              <a:t> </a:t>
            </a:r>
            <a:r>
              <a:rPr lang="en-US" b="1" baseline="0" dirty="0" err="1" smtClean="0"/>
              <a:t>exclusivamente</a:t>
            </a:r>
            <a:r>
              <a:rPr lang="en-US" b="1" baseline="0" dirty="0" smtClean="0"/>
              <a:t> en </a:t>
            </a:r>
            <a:r>
              <a:rPr lang="en-US" b="1" baseline="0" dirty="0" err="1" smtClean="0"/>
              <a:t>aquellos</a:t>
            </a:r>
            <a:r>
              <a:rPr lang="en-US" b="1" baseline="0" dirty="0" smtClean="0"/>
              <a:t> </a:t>
            </a:r>
            <a:r>
              <a:rPr lang="en-US" b="1" baseline="0" dirty="0" err="1" smtClean="0"/>
              <a:t>aspectos</a:t>
            </a:r>
            <a:r>
              <a:rPr lang="en-US" b="1" baseline="0" dirty="0" smtClean="0"/>
              <a:t> </a:t>
            </a:r>
            <a:r>
              <a:rPr lang="en-US" b="1" baseline="0" dirty="0" err="1" smtClean="0"/>
              <a:t>que</a:t>
            </a:r>
            <a:r>
              <a:rPr lang="en-US" b="1" baseline="0" dirty="0" smtClean="0"/>
              <a:t> </a:t>
            </a:r>
            <a:r>
              <a:rPr lang="en-US" b="1" baseline="0" dirty="0" err="1" smtClean="0"/>
              <a:t>por</a:t>
            </a:r>
            <a:r>
              <a:rPr lang="en-US" b="1" baseline="0" dirty="0" smtClean="0"/>
              <a:t> </a:t>
            </a:r>
            <a:r>
              <a:rPr lang="en-US" b="1" baseline="0" dirty="0" err="1" smtClean="0"/>
              <a:t>su</a:t>
            </a:r>
            <a:r>
              <a:rPr lang="en-US" b="1" baseline="0" dirty="0" smtClean="0"/>
              <a:t> </a:t>
            </a:r>
            <a:r>
              <a:rPr lang="en-US" b="1" baseline="0" dirty="0" err="1" smtClean="0"/>
              <a:t>urgencia</a:t>
            </a:r>
            <a:r>
              <a:rPr lang="en-US" b="1" baseline="0" dirty="0" smtClean="0"/>
              <a:t> y </a:t>
            </a:r>
            <a:r>
              <a:rPr lang="en-US" b="1" baseline="0" dirty="0" err="1" smtClean="0"/>
              <a:t>representatividad</a:t>
            </a:r>
            <a:r>
              <a:rPr lang="en-US" b="1" baseline="0" dirty="0" smtClean="0"/>
              <a:t> en la </a:t>
            </a:r>
            <a:r>
              <a:rPr lang="en-US" b="1" baseline="0" dirty="0" err="1" smtClean="0"/>
              <a:t>coyuntura</a:t>
            </a:r>
            <a:r>
              <a:rPr lang="en-US" b="1" baseline="0" dirty="0" smtClean="0"/>
              <a:t> actual, son los </a:t>
            </a:r>
            <a:r>
              <a:rPr lang="en-US" b="1" baseline="0" dirty="0" err="1" smtClean="0"/>
              <a:t>relevantes</a:t>
            </a:r>
            <a:r>
              <a:rPr lang="en-US" b="1" baseline="0" dirty="0" smtClean="0"/>
              <a:t> </a:t>
            </a:r>
            <a:r>
              <a:rPr lang="en-US" b="1" baseline="0" dirty="0" err="1" smtClean="0"/>
              <a:t>para</a:t>
            </a:r>
            <a:r>
              <a:rPr lang="en-US" b="1" baseline="0" dirty="0" smtClean="0"/>
              <a:t> </a:t>
            </a:r>
            <a:r>
              <a:rPr lang="en-US" b="1" baseline="0" dirty="0" err="1" smtClean="0"/>
              <a:t>una</a:t>
            </a:r>
            <a:r>
              <a:rPr lang="en-US" b="1" baseline="0" dirty="0" smtClean="0"/>
              <a:t> </a:t>
            </a:r>
            <a:r>
              <a:rPr lang="en-US" b="1" baseline="0" dirty="0" err="1" smtClean="0"/>
              <a:t>actuación</a:t>
            </a:r>
            <a:r>
              <a:rPr lang="en-US" b="1" baseline="0" dirty="0" smtClean="0"/>
              <a:t> </a:t>
            </a:r>
            <a:r>
              <a:rPr lang="en-US" b="1" baseline="0" dirty="0" err="1" smtClean="0"/>
              <a:t>operativa</a:t>
            </a:r>
            <a:r>
              <a:rPr lang="en-US" b="1" baseline="0" dirty="0" smtClean="0"/>
              <a:t> y </a:t>
            </a:r>
            <a:r>
              <a:rPr lang="en-US" b="1" baseline="0" dirty="0" err="1" smtClean="0"/>
              <a:t>que</a:t>
            </a:r>
            <a:r>
              <a:rPr lang="en-US" b="1" baseline="0" dirty="0" smtClean="0"/>
              <a:t> </a:t>
            </a:r>
            <a:r>
              <a:rPr lang="en-US" b="1" baseline="0" dirty="0" err="1" smtClean="0"/>
              <a:t>siente</a:t>
            </a:r>
            <a:r>
              <a:rPr lang="en-US" b="1" baseline="0" dirty="0" smtClean="0"/>
              <a:t> </a:t>
            </a:r>
            <a:r>
              <a:rPr lang="en-US" b="1" baseline="0" dirty="0" err="1" smtClean="0"/>
              <a:t>las</a:t>
            </a:r>
            <a:r>
              <a:rPr lang="en-US" b="1" baseline="0" dirty="0" smtClean="0"/>
              <a:t> bases de un </a:t>
            </a:r>
            <a:r>
              <a:rPr lang="en-US" b="1" baseline="0" dirty="0" err="1" smtClean="0"/>
              <a:t>cambio</a:t>
            </a:r>
            <a:r>
              <a:rPr lang="en-US" b="1" baseline="0" dirty="0" smtClean="0"/>
              <a:t> de </a:t>
            </a:r>
            <a:r>
              <a:rPr lang="en-US" b="1" baseline="0" dirty="0" err="1" smtClean="0"/>
              <a:t>ciclo</a:t>
            </a:r>
            <a:r>
              <a:rPr lang="en-US" b="1" baseline="0" dirty="0" smtClean="0"/>
              <a:t>.</a:t>
            </a:r>
          </a:p>
          <a:p>
            <a:endParaRPr lang="en-US" b="0" baseline="0" dirty="0" smtClean="0"/>
          </a:p>
          <a:p>
            <a:r>
              <a:rPr lang="en-US" b="0" baseline="0" dirty="0" smtClean="0"/>
              <a:t>(Arriba de </a:t>
            </a:r>
            <a:r>
              <a:rPr lang="en-US" b="0" baseline="0" dirty="0" err="1" smtClean="0"/>
              <a:t>izquierda</a:t>
            </a:r>
            <a:r>
              <a:rPr lang="en-US" b="0" baseline="0" dirty="0" smtClean="0"/>
              <a:t> a </a:t>
            </a:r>
            <a:r>
              <a:rPr lang="en-US" b="0" baseline="0" dirty="0" err="1" smtClean="0"/>
              <a:t>derecha</a:t>
            </a:r>
            <a:r>
              <a:rPr lang="en-US" b="0" baseline="0" dirty="0" smtClean="0"/>
              <a:t>)</a:t>
            </a:r>
          </a:p>
          <a:p>
            <a:r>
              <a:rPr lang="en-US" b="0" baseline="0" dirty="0" err="1" smtClean="0"/>
              <a:t>Comenzando</a:t>
            </a:r>
            <a:r>
              <a:rPr lang="en-US" b="0" baseline="0" dirty="0" smtClean="0"/>
              <a:t> con un </a:t>
            </a:r>
            <a:r>
              <a:rPr lang="en-US" b="0" baseline="0" dirty="0" err="1" smtClean="0"/>
              <a:t>contexto</a:t>
            </a:r>
            <a:r>
              <a:rPr lang="en-US" b="0" baseline="0" dirty="0" smtClean="0"/>
              <a:t> de </a:t>
            </a:r>
            <a:r>
              <a:rPr lang="en-US" b="1" baseline="0" dirty="0" err="1" smtClean="0"/>
              <a:t>amenzadas</a:t>
            </a:r>
            <a:r>
              <a:rPr lang="en-US" b="1" baseline="0" dirty="0" smtClean="0"/>
              <a:t> </a:t>
            </a:r>
            <a:r>
              <a:rPr lang="en-US" b="1" baseline="0" dirty="0" err="1" smtClean="0"/>
              <a:t>externas</a:t>
            </a:r>
            <a:r>
              <a:rPr lang="en-US" b="1" baseline="0" dirty="0" smtClean="0"/>
              <a:t> </a:t>
            </a:r>
            <a:r>
              <a:rPr lang="en-US" b="0" baseline="0" dirty="0" smtClean="0"/>
              <a:t>(el </a:t>
            </a:r>
            <a:r>
              <a:rPr lang="en-US" b="0" baseline="0" dirty="0" err="1" smtClean="0"/>
              <a:t>cambio</a:t>
            </a:r>
            <a:r>
              <a:rPr lang="en-US" b="0" baseline="0" dirty="0" smtClean="0"/>
              <a:t> de </a:t>
            </a:r>
            <a:r>
              <a:rPr lang="en-US" b="0" baseline="0" dirty="0" err="1" smtClean="0"/>
              <a:t>ciclo</a:t>
            </a:r>
            <a:r>
              <a:rPr lang="en-US" b="0" baseline="0" dirty="0" smtClean="0"/>
              <a:t> en el sector, la crisis </a:t>
            </a:r>
            <a:r>
              <a:rPr lang="en-US" b="0" baseline="0" dirty="0" err="1" smtClean="0"/>
              <a:t>económica</a:t>
            </a:r>
            <a:r>
              <a:rPr lang="en-US" b="0" baseline="0" dirty="0" smtClean="0"/>
              <a:t>, </a:t>
            </a:r>
            <a:r>
              <a:rPr lang="en-US" b="0" baseline="0" dirty="0" err="1" smtClean="0"/>
              <a:t>competencia</a:t>
            </a:r>
            <a:r>
              <a:rPr lang="en-US" b="0" baseline="0" dirty="0" smtClean="0"/>
              <a:t> de </a:t>
            </a:r>
            <a:r>
              <a:rPr lang="en-US" b="0" baseline="0" dirty="0" err="1" smtClean="0"/>
              <a:t>otros</a:t>
            </a:r>
            <a:r>
              <a:rPr lang="en-US" b="0" baseline="0" dirty="0" smtClean="0"/>
              <a:t> </a:t>
            </a:r>
            <a:r>
              <a:rPr lang="en-US" b="0" baseline="0" dirty="0" err="1" smtClean="0"/>
              <a:t>destinos</a:t>
            </a:r>
            <a:r>
              <a:rPr lang="en-US" b="0" baseline="0" dirty="0" smtClean="0"/>
              <a:t>, </a:t>
            </a:r>
            <a:r>
              <a:rPr lang="en-US" b="0" baseline="0" dirty="0" err="1" smtClean="0"/>
              <a:t>sobreoferta</a:t>
            </a:r>
            <a:r>
              <a:rPr lang="en-US" b="0" baseline="0" dirty="0" smtClean="0"/>
              <a:t> en el </a:t>
            </a:r>
            <a:r>
              <a:rPr lang="en-US" b="0" baseline="0" dirty="0" err="1" smtClean="0"/>
              <a:t>mercado</a:t>
            </a:r>
            <a:r>
              <a:rPr lang="en-US" b="0" baseline="0" dirty="0" smtClean="0"/>
              <a:t> y la </a:t>
            </a:r>
            <a:r>
              <a:rPr lang="en-US" b="0" baseline="0" dirty="0" err="1" smtClean="0"/>
              <a:t>rotura</a:t>
            </a:r>
            <a:r>
              <a:rPr lang="en-US" b="0" baseline="0" dirty="0" smtClean="0"/>
              <a:t> de la </a:t>
            </a:r>
            <a:r>
              <a:rPr lang="en-US" b="0" baseline="0" dirty="0" err="1" smtClean="0"/>
              <a:t>cadena</a:t>
            </a:r>
            <a:r>
              <a:rPr lang="en-US" b="0" baseline="0" dirty="0" smtClean="0"/>
              <a:t> de valor, en favor del </a:t>
            </a:r>
            <a:r>
              <a:rPr lang="en-US" b="0" baseline="0" dirty="0" err="1" smtClean="0"/>
              <a:t>consumidor</a:t>
            </a:r>
            <a:r>
              <a:rPr lang="en-US" b="0" baseline="0" dirty="0" smtClean="0"/>
              <a:t>), </a:t>
            </a:r>
            <a:r>
              <a:rPr lang="en-US" b="0" baseline="0" dirty="0" err="1" smtClean="0"/>
              <a:t>seguido</a:t>
            </a:r>
            <a:r>
              <a:rPr lang="en-US" b="0" baseline="0" dirty="0" smtClean="0"/>
              <a:t> de </a:t>
            </a:r>
            <a:r>
              <a:rPr lang="en-US" b="1" baseline="0" dirty="0" smtClean="0"/>
              <a:t>las </a:t>
            </a:r>
            <a:r>
              <a:rPr lang="en-US" b="1" baseline="0" dirty="0" err="1" smtClean="0"/>
              <a:t>oportunidades</a:t>
            </a:r>
            <a:r>
              <a:rPr lang="en-US" b="1" baseline="0" dirty="0" smtClean="0"/>
              <a:t> </a:t>
            </a:r>
            <a:r>
              <a:rPr lang="en-US" b="0" baseline="0" dirty="0" smtClean="0"/>
              <a:t>(</a:t>
            </a:r>
            <a:r>
              <a:rPr lang="en-US" b="0" baseline="0" dirty="0" err="1" smtClean="0"/>
              <a:t>fuerte</a:t>
            </a:r>
            <a:r>
              <a:rPr lang="en-US" b="0" baseline="0" dirty="0" smtClean="0"/>
              <a:t> </a:t>
            </a:r>
            <a:r>
              <a:rPr lang="en-US" b="0" baseline="0" dirty="0" err="1" smtClean="0"/>
              <a:t>crecimiento</a:t>
            </a:r>
            <a:r>
              <a:rPr lang="en-US" b="0" baseline="0" dirty="0" smtClean="0"/>
              <a:t> en </a:t>
            </a:r>
            <a:r>
              <a:rPr lang="en-US" b="0" baseline="0" dirty="0" err="1" smtClean="0"/>
              <a:t>mercado</a:t>
            </a:r>
            <a:r>
              <a:rPr lang="en-US" b="0" baseline="0" dirty="0" smtClean="0"/>
              <a:t> </a:t>
            </a:r>
            <a:r>
              <a:rPr lang="en-US" b="0" baseline="0" dirty="0" err="1" smtClean="0"/>
              <a:t>emisores</a:t>
            </a:r>
            <a:r>
              <a:rPr lang="en-US" b="0" baseline="0" dirty="0" smtClean="0"/>
              <a:t> </a:t>
            </a:r>
            <a:r>
              <a:rPr lang="en-US" b="0" baseline="0" dirty="0" err="1" smtClean="0"/>
              <a:t>emergentes</a:t>
            </a:r>
            <a:r>
              <a:rPr lang="en-US" b="0" baseline="0" dirty="0" smtClean="0"/>
              <a:t>, </a:t>
            </a:r>
            <a:r>
              <a:rPr lang="en-US" b="0" baseline="0" dirty="0" err="1" smtClean="0"/>
              <a:t>demanda</a:t>
            </a:r>
            <a:r>
              <a:rPr lang="en-US" b="0" baseline="0" dirty="0" smtClean="0"/>
              <a:t> de </a:t>
            </a:r>
            <a:r>
              <a:rPr lang="en-US" b="0" baseline="0" dirty="0" err="1" smtClean="0"/>
              <a:t>nuevos</a:t>
            </a:r>
            <a:r>
              <a:rPr lang="en-US" b="0" baseline="0" dirty="0" smtClean="0"/>
              <a:t> </a:t>
            </a:r>
            <a:r>
              <a:rPr lang="en-US" b="0" baseline="0" dirty="0" err="1" smtClean="0"/>
              <a:t>atributos</a:t>
            </a:r>
            <a:r>
              <a:rPr lang="en-US" b="0" baseline="0" dirty="0" smtClean="0"/>
              <a:t> </a:t>
            </a:r>
            <a:r>
              <a:rPr lang="en-US" b="0" baseline="0" dirty="0" err="1" smtClean="0"/>
              <a:t>diferenciados</a:t>
            </a:r>
            <a:r>
              <a:rPr lang="en-US" b="0" baseline="0" dirty="0" smtClean="0"/>
              <a:t> y la </a:t>
            </a:r>
            <a:r>
              <a:rPr lang="en-US" b="0" baseline="0" dirty="0" err="1" smtClean="0"/>
              <a:t>posición</a:t>
            </a:r>
            <a:r>
              <a:rPr lang="en-US" b="0" baseline="0" dirty="0" smtClean="0"/>
              <a:t> del </a:t>
            </a:r>
            <a:r>
              <a:rPr lang="en-US" b="0" baseline="0" dirty="0" err="1" smtClean="0"/>
              <a:t>turismo</a:t>
            </a:r>
            <a:r>
              <a:rPr lang="en-US" b="0" baseline="0" dirty="0" smtClean="0"/>
              <a:t> en la UE). </a:t>
            </a:r>
            <a:endParaRPr lang="en-US" b="0" dirty="0" smtClean="0"/>
          </a:p>
          <a:p>
            <a:endParaRPr lang="en-US" b="1" dirty="0" smtClean="0"/>
          </a:p>
          <a:p>
            <a:r>
              <a:rPr lang="en-US" b="0" dirty="0" smtClean="0"/>
              <a:t>(Abajo</a:t>
            </a:r>
            <a:r>
              <a:rPr lang="en-US" b="0" baseline="0" dirty="0" smtClean="0"/>
              <a:t> de </a:t>
            </a:r>
            <a:r>
              <a:rPr lang="en-US" b="0" baseline="0" dirty="0" err="1" smtClean="0"/>
              <a:t>derecha</a:t>
            </a:r>
            <a:r>
              <a:rPr lang="en-US" b="0" baseline="0" dirty="0" smtClean="0"/>
              <a:t> a </a:t>
            </a:r>
            <a:r>
              <a:rPr lang="en-US" b="0" baseline="0" dirty="0" err="1" smtClean="0"/>
              <a:t>izquierda</a:t>
            </a:r>
            <a:r>
              <a:rPr lang="en-US" b="0" baseline="0" dirty="0" smtClean="0"/>
              <a:t>)</a:t>
            </a:r>
            <a:endParaRPr lang="en-US" b="0" dirty="0" smtClean="0"/>
          </a:p>
          <a:p>
            <a:r>
              <a:rPr lang="en-US" b="0" dirty="0" smtClean="0"/>
              <a:t>Ante </a:t>
            </a:r>
            <a:r>
              <a:rPr lang="en-US" b="0" dirty="0" err="1" smtClean="0"/>
              <a:t>este</a:t>
            </a:r>
            <a:r>
              <a:rPr lang="en-US" b="0" dirty="0" smtClean="0"/>
              <a:t> </a:t>
            </a:r>
            <a:r>
              <a:rPr lang="en-US" b="0" dirty="0" err="1" smtClean="0"/>
              <a:t>contexto</a:t>
            </a:r>
            <a:r>
              <a:rPr lang="en-US" b="0" dirty="0" smtClean="0"/>
              <a:t>, se </a:t>
            </a:r>
            <a:r>
              <a:rPr lang="en-US" b="0" dirty="0" err="1" smtClean="0"/>
              <a:t>debe</a:t>
            </a:r>
            <a:r>
              <a:rPr lang="en-US" b="0" dirty="0" smtClean="0"/>
              <a:t> </a:t>
            </a:r>
            <a:r>
              <a:rPr lang="en-US" b="0" dirty="0" err="1" smtClean="0"/>
              <a:t>luchar</a:t>
            </a:r>
            <a:r>
              <a:rPr lang="en-US" b="0" dirty="0" smtClean="0"/>
              <a:t> </a:t>
            </a:r>
            <a:r>
              <a:rPr lang="en-US" b="0" dirty="0" err="1" smtClean="0"/>
              <a:t>para</a:t>
            </a:r>
            <a:r>
              <a:rPr lang="en-US" b="0" dirty="0" smtClean="0"/>
              <a:t> </a:t>
            </a:r>
            <a:r>
              <a:rPr lang="en-US" b="0" dirty="0" err="1" smtClean="0"/>
              <a:t>mitigar</a:t>
            </a:r>
            <a:r>
              <a:rPr lang="en-US" b="0" dirty="0" smtClean="0"/>
              <a:t> las </a:t>
            </a:r>
            <a:r>
              <a:rPr lang="en-US" b="1" dirty="0" err="1" smtClean="0"/>
              <a:t>debilidades</a:t>
            </a:r>
            <a:r>
              <a:rPr lang="en-US" b="1" baseline="0" dirty="0" smtClean="0"/>
              <a:t> del sector </a:t>
            </a:r>
            <a:r>
              <a:rPr lang="en-US" b="0" baseline="0" dirty="0" smtClean="0"/>
              <a:t>en </a:t>
            </a:r>
            <a:r>
              <a:rPr lang="en-US" b="0" baseline="0" dirty="0" err="1" smtClean="0"/>
              <a:t>España</a:t>
            </a:r>
            <a:r>
              <a:rPr lang="en-US" b="0" baseline="0" dirty="0" smtClean="0"/>
              <a:t> (</a:t>
            </a:r>
            <a:r>
              <a:rPr lang="en-US" b="0" baseline="0" dirty="0" err="1" smtClean="0"/>
              <a:t>pérdida</a:t>
            </a:r>
            <a:r>
              <a:rPr lang="en-US" b="0" baseline="0" dirty="0" smtClean="0"/>
              <a:t> de la </a:t>
            </a:r>
            <a:r>
              <a:rPr lang="en-US" b="0" baseline="0" dirty="0" err="1" smtClean="0"/>
              <a:t>marca</a:t>
            </a:r>
            <a:r>
              <a:rPr lang="en-US" b="0" baseline="0" dirty="0" smtClean="0"/>
              <a:t> </a:t>
            </a:r>
            <a:r>
              <a:rPr lang="en-US" b="0" baseline="0" dirty="0" err="1" smtClean="0"/>
              <a:t>país</a:t>
            </a:r>
            <a:r>
              <a:rPr lang="en-US" b="0" baseline="0" dirty="0" smtClean="0"/>
              <a:t>, </a:t>
            </a:r>
            <a:r>
              <a:rPr lang="en-US" b="0" baseline="0" dirty="0" err="1" smtClean="0"/>
              <a:t>poca</a:t>
            </a:r>
            <a:r>
              <a:rPr lang="en-US" b="0" baseline="0" dirty="0" smtClean="0"/>
              <a:t> </a:t>
            </a:r>
            <a:r>
              <a:rPr lang="en-US" b="0" baseline="0" dirty="0" err="1" smtClean="0"/>
              <a:t>integración</a:t>
            </a:r>
            <a:r>
              <a:rPr lang="en-US" b="0" baseline="0" dirty="0" smtClean="0"/>
              <a:t> </a:t>
            </a:r>
            <a:r>
              <a:rPr lang="en-US" b="0" baseline="0" dirty="0" err="1" smtClean="0"/>
              <a:t>público-privada</a:t>
            </a:r>
            <a:r>
              <a:rPr lang="en-US" b="0" baseline="0" dirty="0" smtClean="0"/>
              <a:t>, </a:t>
            </a:r>
            <a:r>
              <a:rPr lang="en-US" b="0" baseline="0" dirty="0" err="1" smtClean="0"/>
              <a:t>heterigeneidad</a:t>
            </a:r>
            <a:r>
              <a:rPr lang="en-US" b="0" baseline="0" dirty="0" smtClean="0"/>
              <a:t> </a:t>
            </a:r>
            <a:r>
              <a:rPr lang="en-US" b="0" baseline="0" dirty="0" err="1" smtClean="0"/>
              <a:t>normativa</a:t>
            </a:r>
            <a:r>
              <a:rPr lang="en-US" b="0" baseline="0" dirty="0" smtClean="0"/>
              <a:t>, </a:t>
            </a:r>
            <a:r>
              <a:rPr lang="en-US" b="0" baseline="0" dirty="0" err="1" smtClean="0"/>
              <a:t>bajada</a:t>
            </a:r>
            <a:r>
              <a:rPr lang="en-US" b="0" baseline="0" dirty="0" smtClean="0"/>
              <a:t> de </a:t>
            </a:r>
            <a:r>
              <a:rPr lang="en-US" b="0" baseline="0" dirty="0" err="1" smtClean="0"/>
              <a:t>precios</a:t>
            </a:r>
            <a:r>
              <a:rPr lang="en-US" b="0" baseline="0" dirty="0" smtClean="0"/>
              <a:t>, </a:t>
            </a:r>
            <a:r>
              <a:rPr lang="en-US" b="0" baseline="0" dirty="0" err="1" smtClean="0"/>
              <a:t>destinos</a:t>
            </a:r>
            <a:r>
              <a:rPr lang="en-US" b="0" baseline="0" dirty="0" smtClean="0"/>
              <a:t> </a:t>
            </a:r>
            <a:r>
              <a:rPr lang="en-US" b="0" baseline="0" dirty="0" err="1" smtClean="0"/>
              <a:t>maduros</a:t>
            </a:r>
            <a:r>
              <a:rPr lang="en-US" b="0" baseline="0" dirty="0" smtClean="0"/>
              <a:t>, </a:t>
            </a:r>
            <a:r>
              <a:rPr lang="en-US" b="0" baseline="0" dirty="0" err="1" smtClean="0"/>
              <a:t>estacionalidad</a:t>
            </a:r>
            <a:r>
              <a:rPr lang="en-US" b="0" baseline="0" dirty="0" smtClean="0"/>
              <a:t>, </a:t>
            </a:r>
            <a:r>
              <a:rPr lang="en-US" b="0" baseline="0" dirty="0" err="1" smtClean="0"/>
              <a:t>temporalidad</a:t>
            </a:r>
            <a:r>
              <a:rPr lang="en-US" b="0" baseline="0" dirty="0" smtClean="0"/>
              <a:t>), </a:t>
            </a:r>
            <a:r>
              <a:rPr lang="en-US" b="1" baseline="0" dirty="0" err="1" smtClean="0"/>
              <a:t>fortaleciendo</a:t>
            </a:r>
            <a:r>
              <a:rPr lang="en-US" b="1" baseline="0" dirty="0" smtClean="0"/>
              <a:t> </a:t>
            </a:r>
            <a:r>
              <a:rPr lang="en-US" b="1" baseline="0" dirty="0" err="1" smtClean="0"/>
              <a:t>sus</a:t>
            </a:r>
            <a:r>
              <a:rPr lang="en-US" b="1" baseline="0" dirty="0" smtClean="0"/>
              <a:t> </a:t>
            </a:r>
            <a:r>
              <a:rPr lang="en-US" b="1" baseline="0" dirty="0" err="1" smtClean="0"/>
              <a:t>elementos</a:t>
            </a:r>
            <a:r>
              <a:rPr lang="en-US" b="1" baseline="0" dirty="0" smtClean="0"/>
              <a:t> </a:t>
            </a:r>
            <a:r>
              <a:rPr lang="en-US" b="1" baseline="0" dirty="0" err="1" smtClean="0"/>
              <a:t>más</a:t>
            </a:r>
            <a:r>
              <a:rPr lang="en-US" b="1" baseline="0" dirty="0" smtClean="0"/>
              <a:t> </a:t>
            </a:r>
            <a:r>
              <a:rPr lang="en-US" b="1" baseline="0" dirty="0" err="1" smtClean="0"/>
              <a:t>destacables</a:t>
            </a:r>
            <a:r>
              <a:rPr lang="en-US" b="1" baseline="0" dirty="0" smtClean="0"/>
              <a:t> </a:t>
            </a:r>
            <a:r>
              <a:rPr lang="en-US" b="0" baseline="0" dirty="0" smtClean="0"/>
              <a:t>(</a:t>
            </a:r>
            <a:r>
              <a:rPr lang="en-US" b="0" dirty="0" err="1" smtClean="0"/>
              <a:t>una</a:t>
            </a:r>
            <a:r>
              <a:rPr lang="en-US" b="0" dirty="0" smtClean="0"/>
              <a:t> </a:t>
            </a:r>
            <a:r>
              <a:rPr lang="en-US" b="0" dirty="0" err="1" smtClean="0"/>
              <a:t>marca</a:t>
            </a:r>
            <a:r>
              <a:rPr lang="en-US" b="0" dirty="0" smtClean="0"/>
              <a:t> </a:t>
            </a:r>
            <a:r>
              <a:rPr lang="en-US" b="0" dirty="0" err="1" smtClean="0"/>
              <a:t>turística</a:t>
            </a:r>
            <a:r>
              <a:rPr lang="en-US" b="0" dirty="0" smtClean="0"/>
              <a:t> </a:t>
            </a:r>
            <a:r>
              <a:rPr lang="en-US" b="0" dirty="0" err="1" smtClean="0"/>
              <a:t>fuerte</a:t>
            </a:r>
            <a:r>
              <a:rPr lang="en-US" b="0" dirty="0" smtClean="0"/>
              <a:t>,</a:t>
            </a:r>
            <a:r>
              <a:rPr lang="en-US" b="0" baseline="0" dirty="0" smtClean="0"/>
              <a:t> </a:t>
            </a:r>
            <a:r>
              <a:rPr lang="en-US" b="0" dirty="0" err="1" smtClean="0"/>
              <a:t>una</a:t>
            </a:r>
            <a:r>
              <a:rPr lang="en-US" b="0" dirty="0" smtClean="0"/>
              <a:t> </a:t>
            </a:r>
            <a:r>
              <a:rPr lang="en-US" b="0" dirty="0" err="1" smtClean="0"/>
              <a:t>importante</a:t>
            </a:r>
            <a:r>
              <a:rPr lang="en-US" b="0" dirty="0" smtClean="0"/>
              <a:t> </a:t>
            </a:r>
            <a:r>
              <a:rPr lang="en-US" b="0" dirty="0" err="1" smtClean="0"/>
              <a:t>fidelización</a:t>
            </a:r>
            <a:r>
              <a:rPr lang="en-US" b="0" dirty="0" smtClean="0"/>
              <a:t> en</a:t>
            </a:r>
            <a:r>
              <a:rPr lang="en-US" b="0" baseline="0" dirty="0" smtClean="0"/>
              <a:t> los </a:t>
            </a:r>
            <a:r>
              <a:rPr lang="en-US" b="0" baseline="0" dirty="0" err="1" smtClean="0"/>
              <a:t>mercados</a:t>
            </a:r>
            <a:r>
              <a:rPr lang="en-US" b="0" baseline="0" dirty="0" smtClean="0"/>
              <a:t> </a:t>
            </a:r>
            <a:r>
              <a:rPr lang="en-US" b="0" baseline="0" dirty="0" err="1" smtClean="0"/>
              <a:t>tradicionales</a:t>
            </a:r>
            <a:r>
              <a:rPr lang="en-US" b="0" baseline="0" dirty="0" smtClean="0"/>
              <a:t>, gran </a:t>
            </a:r>
            <a:r>
              <a:rPr lang="en-US" b="0" baseline="0" dirty="0" err="1" smtClean="0"/>
              <a:t>diversidad</a:t>
            </a:r>
            <a:r>
              <a:rPr lang="en-US" b="0" baseline="0" dirty="0" smtClean="0"/>
              <a:t> y </a:t>
            </a:r>
            <a:r>
              <a:rPr lang="en-US" b="0" baseline="0" dirty="0" err="1" smtClean="0"/>
              <a:t>varidad</a:t>
            </a:r>
            <a:r>
              <a:rPr lang="en-US" b="0" baseline="0" dirty="0" smtClean="0"/>
              <a:t> de </a:t>
            </a:r>
            <a:r>
              <a:rPr lang="en-US" b="0" baseline="0" dirty="0" err="1" smtClean="0"/>
              <a:t>oferta</a:t>
            </a:r>
            <a:r>
              <a:rPr lang="en-US" b="0" baseline="0" dirty="0" smtClean="0"/>
              <a:t> </a:t>
            </a:r>
            <a:r>
              <a:rPr lang="en-US" b="0" baseline="0" dirty="0" err="1" smtClean="0"/>
              <a:t>turística</a:t>
            </a:r>
            <a:r>
              <a:rPr lang="en-US" b="0" baseline="0" dirty="0" smtClean="0"/>
              <a:t>) </a:t>
            </a:r>
            <a:endParaRPr lang="en-US" b="0" dirty="0" smtClean="0"/>
          </a:p>
          <a:p>
            <a:endParaRPr lang="en-US" b="1" dirty="0" smtClean="0"/>
          </a:p>
          <a:p>
            <a:endParaRPr lang="en-US" b="1" dirty="0" smtClean="0"/>
          </a:p>
          <a:p>
            <a:endParaRPr lang="en-US" b="1" dirty="0" smtClean="0"/>
          </a:p>
          <a:p>
            <a:r>
              <a:rPr lang="en-US" b="1" dirty="0" err="1" smtClean="0"/>
              <a:t>Amenazas</a:t>
            </a:r>
            <a:r>
              <a:rPr lang="en-US" b="1" dirty="0" smtClean="0"/>
              <a:t>:</a:t>
            </a:r>
          </a:p>
          <a:p>
            <a:endParaRPr lang="en-US" b="1" dirty="0" smtClean="0"/>
          </a:p>
          <a:p>
            <a:r>
              <a:rPr lang="es-ES" b="1" dirty="0"/>
              <a:t>- La acentuación de la crisis económica en Europa</a:t>
            </a:r>
            <a:r>
              <a:rPr lang="es-ES" dirty="0"/>
              <a:t>: si bien esta situación afecta a todos los sectores del tejido productivo, en el caso del sector turístico en España la especial dependencia sobre los países emisores tradicionales puede multiplicar su impacto. Las previsiones de crecimiento para nuestros principales mercados en 2012 son de un 0,7% en Alemania, el 0,5% en Reino Unido y Francia y una caída del 1,4% en Italia. (Comisión Europea, 2012) </a:t>
            </a:r>
          </a:p>
          <a:p>
            <a:r>
              <a:rPr lang="es-ES" b="1" dirty="0"/>
              <a:t>- Amenaza de destinos del Arco Mediterráneo: </a:t>
            </a:r>
            <a:r>
              <a:rPr lang="es-ES" dirty="0"/>
              <a:t>fundamentados en turismo de sol y playa en los que compiten con éxito en el precio. Para el año 2012 se prevé un incremento del 8% para las llegadas de turistas internacionales al norte de África. (OMT, 2012) </a:t>
            </a:r>
          </a:p>
          <a:p>
            <a:r>
              <a:rPr lang="es-ES" b="1" dirty="0"/>
              <a:t>- Sobreoferta </a:t>
            </a:r>
            <a:r>
              <a:rPr lang="es-ES" dirty="0"/>
              <a:t>en el mercado que conllevará la desaparición de las empresas menos eficientes y menos rentables, por la acusada competencia. </a:t>
            </a:r>
          </a:p>
          <a:p>
            <a:r>
              <a:rPr lang="es-ES" b="1" dirty="0"/>
              <a:t>- Rotura de la cadena de valor </a:t>
            </a:r>
            <a:r>
              <a:rPr lang="es-ES" dirty="0"/>
              <a:t>en la que el turista se encuentra en el centro de todo el negocio turístico, y que el sector ha de aprovechar con la aparición de nuevas disciplinas de gestión aplicadas al marketing </a:t>
            </a:r>
          </a:p>
          <a:p>
            <a:endParaRPr lang="en-US" b="1" dirty="0" smtClean="0"/>
          </a:p>
          <a:p>
            <a:endParaRPr lang="en-US" b="1" dirty="0" smtClean="0"/>
          </a:p>
          <a:p>
            <a:r>
              <a:rPr lang="en-US" b="1" dirty="0" err="1" smtClean="0"/>
              <a:t>Oportunidades</a:t>
            </a:r>
            <a:r>
              <a:rPr lang="en-US" b="1" dirty="0" smtClean="0"/>
              <a:t>:</a:t>
            </a:r>
          </a:p>
          <a:p>
            <a:r>
              <a:rPr lang="es-ES" b="1" dirty="0"/>
              <a:t>- Mercados </a:t>
            </a:r>
            <a:r>
              <a:rPr lang="es-ES" dirty="0"/>
              <a:t>emisores turísticos </a:t>
            </a:r>
            <a:r>
              <a:rPr lang="es-ES" b="1" dirty="0"/>
              <a:t>emergentes</a:t>
            </a:r>
            <a:r>
              <a:rPr lang="es-ES" dirty="0"/>
              <a:t>, tanto aquellos cercanos a destinos del arco Mediterráneo como los países del Este de Europa, como otros en otras geografías. En 2011, China ha incrementado sus gastos en turismo un 32%, Rusia un 22% y Brasil un 30% (OMT, 2012). </a:t>
            </a:r>
          </a:p>
          <a:p>
            <a:pPr marL="172702" indent="-172702">
              <a:buFontTx/>
              <a:buChar char="-"/>
            </a:pPr>
            <a:r>
              <a:rPr lang="es-ES" b="1" dirty="0"/>
              <a:t>Demanda sensible a </a:t>
            </a:r>
            <a:r>
              <a:rPr lang="es-ES" dirty="0"/>
              <a:t>atributos;</a:t>
            </a:r>
          </a:p>
          <a:p>
            <a:pPr marL="633239" lvl="1" indent="-172702">
              <a:buFontTx/>
              <a:buChar char="-"/>
            </a:pPr>
            <a:r>
              <a:rPr lang="es-ES" b="1" dirty="0"/>
              <a:t>la sostenibilidad del medio ambiente</a:t>
            </a:r>
          </a:p>
          <a:p>
            <a:pPr marL="633239" lvl="1" indent="-172702">
              <a:buFontTx/>
              <a:buChar char="-"/>
            </a:pPr>
            <a:r>
              <a:rPr lang="es-ES" b="1" dirty="0"/>
              <a:t>Envejecimiento de población</a:t>
            </a:r>
            <a:r>
              <a:rPr lang="es-ES" dirty="0"/>
              <a:t>; potenciándose productos de bienestar y salud. </a:t>
            </a:r>
          </a:p>
          <a:p>
            <a:r>
              <a:rPr lang="es-ES" dirty="0"/>
              <a:t>- Existencia de una </a:t>
            </a:r>
            <a:r>
              <a:rPr lang="es-ES" b="1" dirty="0"/>
              <a:t>amplia gama de intermediarios dispuestos a situar productos diferenciados </a:t>
            </a:r>
            <a:r>
              <a:rPr lang="es-ES" dirty="0"/>
              <a:t>en los mercados con una demanda que busca experiencias que no son un “</a:t>
            </a:r>
            <a:r>
              <a:rPr lang="es-ES" i="1" dirty="0" err="1"/>
              <a:t>commodity</a:t>
            </a:r>
            <a:r>
              <a:rPr lang="es-ES" dirty="0"/>
              <a:t>”. </a:t>
            </a:r>
          </a:p>
          <a:p>
            <a:r>
              <a:rPr lang="es-ES" b="1" dirty="0"/>
              <a:t>- Turismo como sector estratégico en la Unión Europea</a:t>
            </a:r>
            <a:r>
              <a:rPr lang="es-ES" dirty="0"/>
              <a:t>. Protagonismo del sector dentro del Tratado de Lisboa y la “Declaración de Madrid”4 destinados a posicionar al Turismo como uno de los sectores prioritarios con estrategias específicas de crecimiento y consolidación, reflejadas en el marco presupuestario de la UE 2014-2020. </a:t>
            </a:r>
          </a:p>
          <a:p>
            <a:endParaRPr lang="en-US" b="1" dirty="0" smtClean="0"/>
          </a:p>
          <a:p>
            <a:r>
              <a:rPr lang="en-US" b="1" dirty="0" err="1" smtClean="0"/>
              <a:t>Fortalezas</a:t>
            </a:r>
            <a:r>
              <a:rPr lang="en-US" b="1" dirty="0" smtClean="0"/>
              <a:t>:</a:t>
            </a:r>
          </a:p>
          <a:p>
            <a:r>
              <a:rPr lang="es-ES" dirty="0"/>
              <a:t>- Dentro de los componentes que forman parte de la marca país según el </a:t>
            </a:r>
            <a:r>
              <a:rPr lang="es-ES" i="1" dirty="0"/>
              <a:t>Country Brand </a:t>
            </a:r>
            <a:r>
              <a:rPr lang="es-ES" i="1" dirty="0" err="1"/>
              <a:t>Index</a:t>
            </a:r>
            <a:r>
              <a:rPr lang="es-ES" i="1" dirty="0"/>
              <a:t> </a:t>
            </a:r>
            <a:r>
              <a:rPr lang="es-ES" dirty="0"/>
              <a:t>(calidad de vida, sistema de valores, herencia y cultura…) se encuentra el </a:t>
            </a:r>
            <a:r>
              <a:rPr lang="es-ES" b="1" dirty="0"/>
              <a:t>atributo turismo donde España se encuentra posicionada en el tercer puesto del </a:t>
            </a:r>
            <a:r>
              <a:rPr lang="es-ES" b="1" dirty="0" err="1"/>
              <a:t>ranking</a:t>
            </a:r>
            <a:r>
              <a:rPr lang="es-ES" b="1" dirty="0"/>
              <a:t> mundial </a:t>
            </a:r>
            <a:r>
              <a:rPr lang="es-ES" dirty="0"/>
              <a:t>en 2011 (</a:t>
            </a:r>
            <a:r>
              <a:rPr lang="es-ES" dirty="0" err="1"/>
              <a:t>Future</a:t>
            </a:r>
            <a:r>
              <a:rPr lang="es-ES" dirty="0"/>
              <a:t> Brand). </a:t>
            </a:r>
          </a:p>
          <a:p>
            <a:r>
              <a:rPr lang="es-ES" b="1" dirty="0"/>
              <a:t>- Alto grado de fidelización en mercados europeos tradicionales</a:t>
            </a:r>
            <a:r>
              <a:rPr lang="es-ES" dirty="0"/>
              <a:t>, marcado por la repetición del cliente vacacional. El </a:t>
            </a:r>
            <a:r>
              <a:rPr lang="es-ES" b="1" dirty="0"/>
              <a:t>83,5% </a:t>
            </a:r>
            <a:r>
              <a:rPr lang="es-ES" dirty="0"/>
              <a:t>de los turistas que visitaron España en 2011 ya había visitado nuestro país con anterioridad, superándose este porcentaje en los principales mercados emisores como el Reino Unido, Portugal, Francia y Alemania, con un 90,3%, 90,2%, 88,5% y 88,4% respectivamente. (IET, 2011). </a:t>
            </a:r>
          </a:p>
          <a:p>
            <a:r>
              <a:rPr lang="es-ES" b="1" dirty="0"/>
              <a:t>- Gran diversidad y variedad </a:t>
            </a:r>
            <a:r>
              <a:rPr lang="es-ES" dirty="0"/>
              <a:t>de recursos que permiten enriquecer la oferta de </a:t>
            </a:r>
            <a:r>
              <a:rPr lang="es-ES" b="1" dirty="0"/>
              <a:t>turismo cultural y natural</a:t>
            </a:r>
            <a:r>
              <a:rPr lang="es-ES" dirty="0"/>
              <a:t>: España está posicionada en la 2ª y 35ª posición de los 139 países del estudio “</a:t>
            </a:r>
            <a:r>
              <a:rPr lang="es-ES" dirty="0" err="1"/>
              <a:t>The</a:t>
            </a:r>
            <a:r>
              <a:rPr lang="es-ES" dirty="0"/>
              <a:t> </a:t>
            </a:r>
            <a:r>
              <a:rPr lang="es-ES" dirty="0" err="1"/>
              <a:t>Travel</a:t>
            </a:r>
            <a:r>
              <a:rPr lang="es-ES" dirty="0"/>
              <a:t> &amp; </a:t>
            </a:r>
            <a:r>
              <a:rPr lang="es-ES" dirty="0" err="1"/>
              <a:t>Tourism</a:t>
            </a:r>
            <a:r>
              <a:rPr lang="es-ES" dirty="0"/>
              <a:t> </a:t>
            </a:r>
            <a:r>
              <a:rPr lang="es-ES" dirty="0" err="1"/>
              <a:t>Competitiveness</a:t>
            </a:r>
            <a:r>
              <a:rPr lang="es-ES" dirty="0"/>
              <a:t> </a:t>
            </a:r>
            <a:r>
              <a:rPr lang="es-ES" dirty="0" err="1"/>
              <a:t>Report</a:t>
            </a:r>
            <a:r>
              <a:rPr lang="es-ES" dirty="0"/>
              <a:t> 2011” en relación a los recursos culturales y en recursos naturales respectivamente. (</a:t>
            </a:r>
            <a:r>
              <a:rPr lang="es-ES" dirty="0" err="1"/>
              <a:t>World</a:t>
            </a:r>
            <a:r>
              <a:rPr lang="es-ES" dirty="0"/>
              <a:t> </a:t>
            </a:r>
            <a:r>
              <a:rPr lang="es-ES" dirty="0" err="1"/>
              <a:t>Economic</a:t>
            </a:r>
            <a:r>
              <a:rPr lang="es-ES" dirty="0"/>
              <a:t> </a:t>
            </a:r>
            <a:r>
              <a:rPr lang="es-ES" dirty="0" err="1"/>
              <a:t>Forum</a:t>
            </a:r>
            <a:r>
              <a:rPr lang="es-ES" dirty="0"/>
              <a:t>, 2011). </a:t>
            </a:r>
          </a:p>
          <a:p>
            <a:endParaRPr lang="en-US" b="1" dirty="0" smtClean="0"/>
          </a:p>
          <a:p>
            <a:r>
              <a:rPr lang="en-US" b="1" dirty="0" err="1" smtClean="0"/>
              <a:t>Debilidades</a:t>
            </a:r>
            <a:r>
              <a:rPr lang="en-US" b="1" dirty="0" smtClean="0"/>
              <a:t>:</a:t>
            </a:r>
          </a:p>
          <a:p>
            <a:r>
              <a:rPr lang="es-ES" dirty="0"/>
              <a:t>- En los últimos años se ha producido una </a:t>
            </a:r>
            <a:r>
              <a:rPr lang="es-ES" b="1" dirty="0"/>
              <a:t>pérdida en el </a:t>
            </a:r>
            <a:r>
              <a:rPr lang="es-ES" b="1" dirty="0" err="1"/>
              <a:t>ranking</a:t>
            </a:r>
            <a:r>
              <a:rPr lang="es-ES" b="1" dirty="0"/>
              <a:t> de la marca país España. </a:t>
            </a:r>
            <a:r>
              <a:rPr lang="es-ES" dirty="0"/>
              <a:t>En los informes de posicionamiento elaborados por </a:t>
            </a:r>
            <a:r>
              <a:rPr lang="es-ES" dirty="0" err="1"/>
              <a:t>Future</a:t>
            </a:r>
            <a:r>
              <a:rPr lang="es-ES" dirty="0"/>
              <a:t> Brand, España se ha situado en los últimos 3 años en los puestos: 10º (año 2009), 14º (año 2010) y 14º (año 2011). (</a:t>
            </a:r>
            <a:r>
              <a:rPr lang="es-ES" dirty="0" err="1"/>
              <a:t>Future</a:t>
            </a:r>
            <a:r>
              <a:rPr lang="es-ES" dirty="0"/>
              <a:t> Brand). </a:t>
            </a:r>
          </a:p>
          <a:p>
            <a:pPr defTabSz="921075">
              <a:defRPr/>
            </a:pPr>
            <a:r>
              <a:rPr lang="es-ES" b="1" dirty="0"/>
              <a:t>- Poca integración entre el sector público y privado </a:t>
            </a:r>
            <a:r>
              <a:rPr lang="es-ES" dirty="0"/>
              <a:t>en la decisión y en la financiación de la promoción de España como destino turístico </a:t>
            </a:r>
          </a:p>
          <a:p>
            <a:pPr defTabSz="921075">
              <a:defRPr/>
            </a:pPr>
            <a:r>
              <a:rPr lang="es-ES" dirty="0" smtClean="0"/>
              <a:t>- La legislación no establece el mejor marco de competitividad posible para el desarrollo de la actividad empresarial turística al existir una </a:t>
            </a:r>
            <a:r>
              <a:rPr lang="es-ES" b="1" dirty="0" smtClean="0"/>
              <a:t>heterogeneidad normativa </a:t>
            </a:r>
            <a:r>
              <a:rPr lang="es-ES" dirty="0" smtClean="0"/>
              <a:t>y una ausencia de la evaluación del impacto turístico en los procesos normativos</a:t>
            </a:r>
            <a:endParaRPr lang="es-ES" dirty="0"/>
          </a:p>
          <a:p>
            <a:pPr marL="172702" indent="-172702">
              <a:buFontTx/>
              <a:buChar char="-"/>
            </a:pPr>
            <a:r>
              <a:rPr lang="es-ES" dirty="0"/>
              <a:t>La </a:t>
            </a:r>
            <a:r>
              <a:rPr lang="es-ES" b="1" dirty="0"/>
              <a:t>espiral de reducción o congelación de precios </a:t>
            </a:r>
            <a:r>
              <a:rPr lang="es-ES" dirty="0"/>
              <a:t>en el turismo tradicional de sol y playa, ejerce una presión cada vez mayor sobre los costes, que a su vez impacta en la calidad del servicio y </a:t>
            </a:r>
            <a:r>
              <a:rPr lang="es-ES" b="1" dirty="0"/>
              <a:t>erosiona la rentabilidad y la reinversión </a:t>
            </a:r>
            <a:r>
              <a:rPr lang="es-ES" dirty="0"/>
              <a:t>en la modernización de sus establecimientos. En 2011 se produjo un descenso del precio de los hoteles de más del 9% frente al año 2007. (INE, 2011)</a:t>
            </a:r>
          </a:p>
          <a:p>
            <a:pPr marL="172702" indent="-172702">
              <a:buFontTx/>
              <a:buChar char="-"/>
            </a:pPr>
            <a:r>
              <a:rPr lang="es-ES" b="1" dirty="0"/>
              <a:t>Destinos maduros</a:t>
            </a:r>
            <a:r>
              <a:rPr lang="es-ES" dirty="0"/>
              <a:t>, </a:t>
            </a:r>
            <a:r>
              <a:rPr lang="es-ES" b="1" dirty="0"/>
              <a:t>estacionalidad</a:t>
            </a:r>
            <a:r>
              <a:rPr lang="es-ES" dirty="0"/>
              <a:t> demanda y </a:t>
            </a:r>
            <a:r>
              <a:rPr lang="es-ES" b="1" dirty="0"/>
              <a:t>temporalidad</a:t>
            </a:r>
            <a:r>
              <a:rPr lang="es-ES" dirty="0"/>
              <a:t> del empleo</a:t>
            </a:r>
          </a:p>
          <a:p>
            <a:endParaRPr lang="en-US" dirty="0"/>
          </a:p>
        </p:txBody>
      </p:sp>
    </p:spTree>
    <p:extLst>
      <p:ext uri="{BB962C8B-B14F-4D97-AF65-F5344CB8AC3E}">
        <p14:creationId xmlns:p14="http://schemas.microsoft.com/office/powerpoint/2010/main" xmlns="" val="1722506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ctr"/>
            <a:r>
              <a:rPr lang="es-ES" dirty="0"/>
              <a:t>El </a:t>
            </a:r>
            <a:r>
              <a:rPr lang="es-ES" b="1" dirty="0"/>
              <a:t>Plan </a:t>
            </a:r>
            <a:r>
              <a:rPr lang="es-ES" dirty="0"/>
              <a:t>se diseña </a:t>
            </a:r>
            <a:r>
              <a:rPr lang="es-ES" b="1" dirty="0"/>
              <a:t>conforme a las aportaciones expresadas por todo el sector turístico, </a:t>
            </a:r>
            <a:r>
              <a:rPr lang="es-ES" dirty="0"/>
              <a:t>en el que se destacan los siguientes </a:t>
            </a:r>
            <a:r>
              <a:rPr lang="es-ES" b="1" dirty="0"/>
              <a:t>aspectos fundamentales</a:t>
            </a:r>
            <a:r>
              <a:rPr lang="es-ES" dirty="0"/>
              <a:t>:</a:t>
            </a:r>
          </a:p>
          <a:p>
            <a:r>
              <a:rPr lang="es-ES" noProof="0" dirty="0" smtClean="0"/>
              <a:t> </a:t>
            </a:r>
          </a:p>
          <a:p>
            <a:pPr marL="172702" indent="-172702">
              <a:buFont typeface="Arial" pitchFamily="34" charset="0"/>
              <a:buChar char="•"/>
            </a:pPr>
            <a:r>
              <a:rPr lang="es-ES" b="1" noProof="0" dirty="0" smtClean="0"/>
              <a:t>Liderazgo del Gobierno de la Nación</a:t>
            </a:r>
            <a:r>
              <a:rPr lang="es-ES" noProof="0" dirty="0" smtClean="0"/>
              <a:t>:</a:t>
            </a:r>
            <a:r>
              <a:rPr lang="es-ES" baseline="0" noProof="0" dirty="0" smtClean="0"/>
              <a:t> En un sector tan atomizado y con una estructura Pública tan fragmentada es necesario un liderazgo que defienda los intereses generales del sector e impulse las medidas necesarias para ganar competitividad. Además, El sector ha pedido el liderazgo del Gobierno de España. </a:t>
            </a:r>
          </a:p>
          <a:p>
            <a:pPr marL="172702" indent="-172702">
              <a:buFont typeface="Arial" pitchFamily="34" charset="0"/>
              <a:buChar char="•"/>
            </a:pPr>
            <a:r>
              <a:rPr lang="es-ES" noProof="0" dirty="0" smtClean="0"/>
              <a:t>La </a:t>
            </a:r>
            <a:r>
              <a:rPr lang="es-ES" b="1" noProof="0" dirty="0" smtClean="0"/>
              <a:t>Marca España</a:t>
            </a:r>
            <a:r>
              <a:rPr lang="es-ES" noProof="0" dirty="0" smtClean="0"/>
              <a:t>,</a:t>
            </a:r>
            <a:r>
              <a:rPr lang="es-ES" baseline="0" noProof="0" dirty="0" smtClean="0"/>
              <a:t> y sobre todo la marca turística, bien valorada en nuestros principales mercados, es una palanca clave no sólo para el turismo, sino para otros sectores anexos al mismo.</a:t>
            </a:r>
          </a:p>
          <a:p>
            <a:pPr marL="172702" indent="-172702">
              <a:buFont typeface="Arial" pitchFamily="34" charset="0"/>
              <a:buChar char="•"/>
            </a:pPr>
            <a:r>
              <a:rPr lang="es-ES" baseline="0" noProof="0" dirty="0" smtClean="0"/>
              <a:t>El principio de política económica para definir el Plan ha sido el de </a:t>
            </a:r>
            <a:r>
              <a:rPr lang="es-ES" b="1" baseline="0" noProof="0" dirty="0" smtClean="0"/>
              <a:t>establecer un marco y estructura institucional para mejorar la competitividad de las empresas a través de: </a:t>
            </a:r>
          </a:p>
          <a:p>
            <a:pPr marL="633239" lvl="1" indent="-172702">
              <a:buFont typeface="Arial" pitchFamily="34" charset="0"/>
              <a:buChar char="•"/>
            </a:pPr>
            <a:r>
              <a:rPr lang="es-ES" baseline="0" noProof="0" dirty="0" smtClean="0"/>
              <a:t>Políticas transversales. Horizontal respecto al diseño de políticas de la AGE; y Vertical respecto al alineamiento de los diferentes niveles de Administración (Estado, CCAA y EELL)</a:t>
            </a:r>
          </a:p>
          <a:p>
            <a:pPr marL="633239" lvl="1" indent="-172702">
              <a:buFont typeface="Arial" pitchFamily="34" charset="0"/>
              <a:buChar char="•"/>
            </a:pPr>
            <a:r>
              <a:rPr lang="es-ES" baseline="0" noProof="0" dirty="0" smtClean="0"/>
              <a:t>Mercado único: con respecto a la aproximación legislativa en todo el territorio nacional y a la pérdida de competitividad que supone la diversidad normativa.</a:t>
            </a:r>
          </a:p>
          <a:p>
            <a:pPr marL="172702" indent="-172702">
              <a:buFont typeface="Arial" pitchFamily="34" charset="0"/>
              <a:buChar char="•"/>
            </a:pPr>
            <a:r>
              <a:rPr lang="es-ES" b="1" baseline="0" noProof="0" dirty="0" smtClean="0"/>
              <a:t>Colaboración público-privada </a:t>
            </a:r>
            <a:r>
              <a:rPr lang="es-ES" baseline="0" noProof="0" dirty="0" smtClean="0"/>
              <a:t>para el diseño de políticas, el alineamiento en el objeto de inversión de los recursos de promoción turística y la co-financiación de los mismos por parte del sector privado.</a:t>
            </a:r>
          </a:p>
          <a:p>
            <a:endParaRPr lang="es-ES" noProof="0" dirty="0" smtClean="0"/>
          </a:p>
          <a:p>
            <a:r>
              <a:rPr lang="es-ES" noProof="0" dirty="0" smtClean="0"/>
              <a:t>Con una Visión única e innovadora de alinear los recursos públicos</a:t>
            </a:r>
            <a:r>
              <a:rPr lang="es-ES" baseline="0" noProof="0" dirty="0" smtClean="0"/>
              <a:t> y privados orientándolos al cliente: el TURISTA.</a:t>
            </a:r>
            <a:endParaRPr lang="es-ES" noProof="0" dirty="0" smtClean="0"/>
          </a:p>
          <a:p>
            <a:endParaRPr lang="en-US" dirty="0"/>
          </a:p>
        </p:txBody>
      </p:sp>
    </p:spTree>
    <p:extLst>
      <p:ext uri="{BB962C8B-B14F-4D97-AF65-F5344CB8AC3E}">
        <p14:creationId xmlns:p14="http://schemas.microsoft.com/office/powerpoint/2010/main" xmlns="" val="594723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172702" indent="-172702" defTabSz="921075" eaLnBrk="1" fontAlgn="auto" hangingPunct="1">
              <a:spcBef>
                <a:spcPts val="0"/>
              </a:spcBef>
              <a:spcAft>
                <a:spcPts val="0"/>
              </a:spcAft>
              <a:buFont typeface="Arial" pitchFamily="34" charset="0"/>
              <a:buChar char="•"/>
              <a:defRPr/>
            </a:pPr>
            <a:r>
              <a:rPr lang="es-ES" b="1" noProof="0" dirty="0" smtClean="0"/>
              <a:t>Integral</a:t>
            </a:r>
            <a:r>
              <a:rPr lang="es-ES" noProof="0" dirty="0" smtClean="0"/>
              <a:t>: </a:t>
            </a:r>
            <a:r>
              <a:rPr lang="es-ES" dirty="0"/>
              <a:t>Su carácter "integral" afecta a casi todos los ámbitos, como corresponde a una actuación que sienta las bases de un cambio de ciclo</a:t>
            </a:r>
            <a:r>
              <a:rPr lang="es-ES" dirty="0" smtClean="0"/>
              <a:t>.</a:t>
            </a:r>
          </a:p>
          <a:p>
            <a:pPr marL="0" indent="0" defTabSz="921075" eaLnBrk="1" fontAlgn="auto" hangingPunct="1">
              <a:spcBef>
                <a:spcPts val="0"/>
              </a:spcBef>
              <a:spcAft>
                <a:spcPts val="0"/>
              </a:spcAft>
              <a:buFont typeface="Arial" pitchFamily="34" charset="0"/>
              <a:buNone/>
              <a:defRPr/>
            </a:pPr>
            <a:endParaRPr lang="es-ES" dirty="0"/>
          </a:p>
          <a:p>
            <a:pPr marL="172702" indent="-172702" defTabSz="921075" eaLnBrk="1" fontAlgn="auto" hangingPunct="1">
              <a:spcBef>
                <a:spcPts val="0"/>
              </a:spcBef>
              <a:spcAft>
                <a:spcPts val="0"/>
              </a:spcAft>
              <a:buFont typeface="Arial" pitchFamily="34" charset="0"/>
              <a:buChar char="•"/>
              <a:defRPr/>
            </a:pPr>
            <a:r>
              <a:rPr lang="es-ES" b="1" noProof="0" dirty="0" smtClean="0"/>
              <a:t>Nacional</a:t>
            </a:r>
            <a:r>
              <a:rPr lang="es-ES" noProof="0" dirty="0" smtClean="0"/>
              <a:t>: </a:t>
            </a:r>
            <a:r>
              <a:rPr lang="es-ES" dirty="0"/>
              <a:t>Tenemos que asimilar nuestro país como </a:t>
            </a:r>
            <a:r>
              <a:rPr lang="es-ES" dirty="0" smtClean="0"/>
              <a:t>marca que </a:t>
            </a:r>
            <a:r>
              <a:rPr lang="es-ES" dirty="0"/>
              <a:t>compite con otras empresas (naciones) y que da servicio al mismo cliente: nuestros turistas</a:t>
            </a:r>
            <a:r>
              <a:rPr lang="es-ES" dirty="0" smtClean="0"/>
              <a:t>.</a:t>
            </a:r>
          </a:p>
          <a:p>
            <a:pPr marL="0" indent="0" defTabSz="921075" eaLnBrk="1" fontAlgn="auto" hangingPunct="1">
              <a:spcBef>
                <a:spcPts val="0"/>
              </a:spcBef>
              <a:spcAft>
                <a:spcPts val="0"/>
              </a:spcAft>
              <a:buFont typeface="Arial" pitchFamily="34" charset="0"/>
              <a:buNone/>
              <a:defRPr/>
            </a:pPr>
            <a:endParaRPr lang="es-ES" dirty="0"/>
          </a:p>
          <a:p>
            <a:pPr marL="172702" indent="-172702" defTabSz="921075" eaLnBrk="1" fontAlgn="auto" hangingPunct="1">
              <a:spcBef>
                <a:spcPts val="0"/>
              </a:spcBef>
              <a:spcAft>
                <a:spcPts val="0"/>
              </a:spcAft>
              <a:buFont typeface="Arial" pitchFamily="34" charset="0"/>
              <a:buChar char="•"/>
              <a:defRPr/>
            </a:pPr>
            <a:r>
              <a:rPr lang="es-ES" b="1" noProof="0" dirty="0" smtClean="0"/>
              <a:t>Estratégico y operativo</a:t>
            </a:r>
            <a:r>
              <a:rPr lang="es-ES" noProof="0" dirty="0" smtClean="0"/>
              <a:t>: </a:t>
            </a:r>
            <a:r>
              <a:rPr lang="es-ES" dirty="0"/>
              <a:t>En este Plan se definen las líneas maestras establecidas para impulsar la competitividad del sector </a:t>
            </a:r>
            <a:r>
              <a:rPr lang="es-ES" dirty="0" smtClean="0"/>
              <a:t>turístico que están alineadas con </a:t>
            </a:r>
            <a:r>
              <a:rPr lang="es-ES" baseline="0" dirty="0" smtClean="0"/>
              <a:t>planes anteriores basados en el consenso</a:t>
            </a:r>
            <a:r>
              <a:rPr lang="es-ES" dirty="0" smtClean="0"/>
              <a:t>, </a:t>
            </a:r>
            <a:r>
              <a:rPr lang="es-ES" b="1" dirty="0"/>
              <a:t>pero desde un punto de vista operativo, transformando por primera vez las estrategias en medidas y acciones concretas concebidas desde la coyuntura actual del sector</a:t>
            </a:r>
            <a:r>
              <a:rPr lang="es-ES" b="1" dirty="0" smtClean="0"/>
              <a:t>.</a:t>
            </a:r>
          </a:p>
          <a:p>
            <a:pPr marL="0" indent="0" defTabSz="921075" eaLnBrk="1" fontAlgn="auto" hangingPunct="1">
              <a:spcBef>
                <a:spcPts val="0"/>
              </a:spcBef>
              <a:spcAft>
                <a:spcPts val="0"/>
              </a:spcAft>
              <a:buFont typeface="Arial" pitchFamily="34" charset="0"/>
              <a:buNone/>
              <a:defRPr/>
            </a:pPr>
            <a:endParaRPr lang="es-ES" dirty="0"/>
          </a:p>
          <a:p>
            <a:pPr marL="172702" indent="-172702" defTabSz="921075" eaLnBrk="1" fontAlgn="auto" hangingPunct="1">
              <a:spcBef>
                <a:spcPts val="0"/>
              </a:spcBef>
              <a:spcAft>
                <a:spcPts val="0"/>
              </a:spcAft>
              <a:buFont typeface="Arial" pitchFamily="34" charset="0"/>
              <a:buChar char="•"/>
              <a:defRPr/>
            </a:pPr>
            <a:r>
              <a:rPr lang="es-ES" b="1" noProof="0" dirty="0" smtClean="0"/>
              <a:t>Medible</a:t>
            </a:r>
            <a:r>
              <a:rPr lang="es-ES" noProof="0" dirty="0" smtClean="0"/>
              <a:t>: Para evaluar el cumplimiento de los </a:t>
            </a:r>
            <a:r>
              <a:rPr lang="es-ES" baseline="0" noProof="0" dirty="0" smtClean="0"/>
              <a:t>objetivos y medidas concretas,</a:t>
            </a:r>
            <a:r>
              <a:rPr lang="es-ES" noProof="0" dirty="0" smtClean="0"/>
              <a:t> </a:t>
            </a:r>
            <a:r>
              <a:rPr lang="es-ES" dirty="0"/>
              <a:t>permitiéndose así aplicar medidas correctivas, planes de contingencia y realizar predicciones</a:t>
            </a:r>
            <a:r>
              <a:rPr lang="es-ES" dirty="0" smtClean="0"/>
              <a:t>.</a:t>
            </a:r>
          </a:p>
          <a:p>
            <a:pPr marL="0" indent="0" defTabSz="921075" eaLnBrk="1" fontAlgn="auto" hangingPunct="1">
              <a:spcBef>
                <a:spcPts val="0"/>
              </a:spcBef>
              <a:spcAft>
                <a:spcPts val="0"/>
              </a:spcAft>
              <a:buFont typeface="Arial" pitchFamily="34" charset="0"/>
              <a:buNone/>
              <a:defRPr/>
            </a:pPr>
            <a:endParaRPr lang="es-ES" dirty="0"/>
          </a:p>
          <a:p>
            <a:pPr marL="172702" indent="-172702" defTabSz="921075" eaLnBrk="1" fontAlgn="auto" hangingPunct="1">
              <a:spcBef>
                <a:spcPts val="0"/>
              </a:spcBef>
              <a:spcAft>
                <a:spcPts val="0"/>
              </a:spcAft>
              <a:buFont typeface="Arial" pitchFamily="34" charset="0"/>
              <a:buChar char="•"/>
              <a:defRPr/>
            </a:pPr>
            <a:r>
              <a:rPr lang="es-ES" noProof="0" dirty="0" smtClean="0"/>
              <a:t>Con foco en la </a:t>
            </a:r>
            <a:r>
              <a:rPr lang="es-ES" b="1" noProof="0" dirty="0" smtClean="0"/>
              <a:t>comunicación y transparencia</a:t>
            </a:r>
            <a:r>
              <a:rPr lang="es-ES" noProof="0" dirty="0" smtClean="0"/>
              <a:t>: </a:t>
            </a:r>
            <a:r>
              <a:rPr lang="es-ES" dirty="0"/>
              <a:t>La falta de comunicación y aterrizaje en medidas concretas de planes anteriores, conllevó a la desilusión del sector. Se ha generado la opinión de “un plan más” que hay que cambiar con la acción y la transmisión de la acción que se realiza en el entorno de restricción presupuestaria</a:t>
            </a:r>
            <a:r>
              <a:rPr lang="es-ES" dirty="0" smtClean="0"/>
              <a:t>.</a:t>
            </a:r>
          </a:p>
        </p:txBody>
      </p:sp>
    </p:spTree>
    <p:extLst>
      <p:ext uri="{BB962C8B-B14F-4D97-AF65-F5344CB8AC3E}">
        <p14:creationId xmlns:p14="http://schemas.microsoft.com/office/powerpoint/2010/main" xmlns="" val="3225736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defTabSz="921075">
              <a:defRPr/>
            </a:pPr>
            <a:r>
              <a:rPr lang="es-ES" noProof="0" dirty="0" smtClean="0"/>
              <a:t>Lo importante de esta</a:t>
            </a:r>
            <a:r>
              <a:rPr lang="es-ES" baseline="0" noProof="0" dirty="0" smtClean="0"/>
              <a:t> nueva visión es que el Destino España se orienta a generar una diferenciación relevante para el consumidor, en la que se coloca al turista en el centro de todo el sector.</a:t>
            </a:r>
          </a:p>
          <a:p>
            <a:pPr defTabSz="921075">
              <a:defRPr/>
            </a:pPr>
            <a:endParaRPr lang="es-ES" baseline="0" noProof="0" dirty="0" smtClean="0"/>
          </a:p>
          <a:p>
            <a:pPr defTabSz="921075">
              <a:defRPr/>
            </a:pPr>
            <a:r>
              <a:rPr lang="es-ES" noProof="0" dirty="0" smtClean="0"/>
              <a:t>Para</a:t>
            </a:r>
            <a:r>
              <a:rPr lang="es-ES" baseline="0" noProof="0" dirty="0" smtClean="0"/>
              <a:t> alcanzar esta visión se establecen los siguientes objetivos que son para todo el sector turístico español. Esto es, que las medidas apoyan la consecución de los objetivos, pero la consecución de las metas depende de otros factores exógenos no controlados por el Plan.</a:t>
            </a:r>
          </a:p>
          <a:p>
            <a:endParaRPr lang="en-US" dirty="0" smtClean="0"/>
          </a:p>
          <a:p>
            <a:r>
              <a:rPr lang="es-ES" noProof="0" dirty="0" smtClean="0"/>
              <a:t>Aún así se definen</a:t>
            </a:r>
            <a:r>
              <a:rPr lang="es-ES" baseline="0" noProof="0" dirty="0" smtClean="0"/>
              <a:t> </a:t>
            </a:r>
            <a:r>
              <a:rPr lang="es-ES" noProof="0" dirty="0" smtClean="0"/>
              <a:t>objetivos e indicadores asociados</a:t>
            </a:r>
            <a:r>
              <a:rPr lang="es-ES" baseline="0" noProof="0" dirty="0" smtClean="0"/>
              <a:t> para compararnos con los países más competitivos en Europa en Turismo según el índice de competitividad del World Economic Forum (Suiza, Alemania, Francia, Austria, Suecia, RU, Islandia, Países Bajos y Luxemburgo), así como a otros países competidores que componen el Arco Mediterráneo.</a:t>
            </a:r>
          </a:p>
          <a:p>
            <a:endParaRPr lang="es-ES" baseline="0" noProof="0" dirty="0" smtClean="0"/>
          </a:p>
          <a:p>
            <a:r>
              <a:rPr lang="es-ES" baseline="0" noProof="0" dirty="0" smtClean="0"/>
              <a:t>Esto nace de la voluntad de compararnos con quien nos queremos parecer, es decir, con aquellos países cuyo modelo competitivo es el adecuado. También nos comparamos con países del arco mediterráneo por tener siempre a la vista a los competidores con los que no queremos entrar en competencia por precios.</a:t>
            </a:r>
          </a:p>
          <a:p>
            <a:endParaRPr lang="es-ES" baseline="0" noProof="0" dirty="0" smtClean="0"/>
          </a:p>
          <a:p>
            <a:r>
              <a:rPr lang="es-ES" baseline="0" noProof="0" dirty="0" smtClean="0"/>
              <a:t>Por ejemplo, comparar nuestro gasto medio por turista con destinos competidores</a:t>
            </a:r>
          </a:p>
          <a:p>
            <a:endParaRPr lang="es-ES" baseline="0" noProof="0" dirty="0" smtClean="0"/>
          </a:p>
        </p:txBody>
      </p:sp>
    </p:spTree>
    <p:extLst>
      <p:ext uri="{BB962C8B-B14F-4D97-AF65-F5344CB8AC3E}">
        <p14:creationId xmlns:p14="http://schemas.microsoft.com/office/powerpoint/2010/main" xmlns="" val="14408979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g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gi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42"/>
          <p:cNvGrpSpPr>
            <a:grpSpLocks/>
          </p:cNvGrpSpPr>
          <p:nvPr/>
        </p:nvGrpSpPr>
        <p:grpSpPr bwMode="auto">
          <a:xfrm>
            <a:off x="1042988" y="0"/>
            <a:ext cx="8101012" cy="665163"/>
            <a:chOff x="1565" y="0"/>
            <a:chExt cx="4195" cy="419"/>
          </a:xfrm>
        </p:grpSpPr>
        <p:sp>
          <p:nvSpPr>
            <p:cNvPr id="5" name="Rectangle 7"/>
            <p:cNvSpPr>
              <a:spLocks noChangeArrowheads="1"/>
            </p:cNvSpPr>
            <p:nvPr userDrawn="1"/>
          </p:nvSpPr>
          <p:spPr bwMode="auto">
            <a:xfrm>
              <a:off x="1565" y="0"/>
              <a:ext cx="4195" cy="255"/>
            </a:xfrm>
            <a:prstGeom prst="rect">
              <a:avLst/>
            </a:prstGeom>
            <a:gradFill rotWithShape="1">
              <a:gsLst>
                <a:gs pos="0">
                  <a:srgbClr val="FED600"/>
                </a:gs>
                <a:gs pos="100000">
                  <a:schemeClr val="bg1"/>
                </a:gs>
              </a:gsLst>
              <a:lin ang="0" scaled="1"/>
            </a:gradFill>
            <a:ln w="9525">
              <a:noFill/>
              <a:miter lim="800000"/>
              <a:headEnd/>
              <a:tailEnd/>
            </a:ln>
            <a:effectLst/>
          </p:spPr>
          <p:txBody>
            <a:bodyPr wrap="none" anchor="ctr"/>
            <a:lstStyle/>
            <a:p>
              <a:pPr algn="r">
                <a:defRPr/>
              </a:pPr>
              <a:endParaRPr lang="es-ES"/>
            </a:p>
          </p:txBody>
        </p:sp>
        <p:sp>
          <p:nvSpPr>
            <p:cNvPr id="6" name="Rectangle 41"/>
            <p:cNvSpPr>
              <a:spLocks noChangeArrowheads="1"/>
            </p:cNvSpPr>
            <p:nvPr userDrawn="1"/>
          </p:nvSpPr>
          <p:spPr bwMode="auto">
            <a:xfrm>
              <a:off x="1565" y="164"/>
              <a:ext cx="4195" cy="255"/>
            </a:xfrm>
            <a:prstGeom prst="rect">
              <a:avLst/>
            </a:prstGeom>
            <a:gradFill rotWithShape="1">
              <a:gsLst>
                <a:gs pos="0">
                  <a:srgbClr val="FED600"/>
                </a:gs>
                <a:gs pos="100000">
                  <a:schemeClr val="bg1"/>
                </a:gs>
              </a:gsLst>
              <a:lin ang="0" scaled="1"/>
            </a:gradFill>
            <a:ln w="9525">
              <a:noFill/>
              <a:miter lim="800000"/>
              <a:headEnd/>
              <a:tailEnd/>
            </a:ln>
            <a:effectLst/>
          </p:spPr>
          <p:txBody>
            <a:bodyPr wrap="none" anchor="ctr"/>
            <a:lstStyle/>
            <a:p>
              <a:pPr algn="r">
                <a:defRPr/>
              </a:pPr>
              <a:endParaRPr lang="es-ES"/>
            </a:p>
          </p:txBody>
        </p:sp>
      </p:grpSp>
      <p:pic>
        <p:nvPicPr>
          <p:cNvPr id="7" name="Picture 45"/>
          <p:cNvPicPr>
            <a:picLocks noChangeAspect="1" noChangeArrowheads="1"/>
          </p:cNvPicPr>
          <p:nvPr/>
        </p:nvPicPr>
        <p:blipFill>
          <a:blip r:embed="rId2" cstate="print"/>
          <a:srcRect/>
          <a:stretch>
            <a:fillRect/>
          </a:stretch>
        </p:blipFill>
        <p:spPr bwMode="auto">
          <a:xfrm>
            <a:off x="6227763" y="4763"/>
            <a:ext cx="2898775" cy="669925"/>
          </a:xfrm>
          <a:prstGeom prst="rect">
            <a:avLst/>
          </a:prstGeom>
          <a:solidFill>
            <a:schemeClr val="bg1"/>
          </a:solidFill>
          <a:ln w="22225">
            <a:solidFill>
              <a:schemeClr val="bg1"/>
            </a:solidFill>
            <a:miter lim="800000"/>
            <a:headEnd/>
            <a:tailEnd/>
          </a:ln>
        </p:spPr>
      </p:pic>
      <p:pic>
        <p:nvPicPr>
          <p:cNvPr id="8" name="Picture 21"/>
          <p:cNvPicPr>
            <a:picLocks noChangeAspect="1" noChangeArrowheads="1"/>
          </p:cNvPicPr>
          <p:nvPr userDrawn="1"/>
        </p:nvPicPr>
        <p:blipFill>
          <a:blip r:embed="rId3" cstate="print"/>
          <a:srcRect/>
          <a:stretch>
            <a:fillRect/>
          </a:stretch>
        </p:blipFill>
        <p:spPr bwMode="auto">
          <a:xfrm>
            <a:off x="261938" y="0"/>
            <a:ext cx="8893175" cy="6596063"/>
          </a:xfrm>
          <a:prstGeom prst="rect">
            <a:avLst/>
          </a:prstGeom>
          <a:noFill/>
          <a:ln w="9525">
            <a:noFill/>
            <a:miter lim="800000"/>
            <a:headEnd/>
            <a:tailEnd/>
          </a:ln>
        </p:spPr>
      </p:pic>
      <p:pic>
        <p:nvPicPr>
          <p:cNvPr id="9" name="Picture 8"/>
          <p:cNvPicPr>
            <a:picLocks noChangeAspect="1" noChangeArrowheads="1"/>
          </p:cNvPicPr>
          <p:nvPr userDrawn="1"/>
        </p:nvPicPr>
        <p:blipFill>
          <a:blip r:embed="rId4" cstate="print"/>
          <a:srcRect/>
          <a:stretch>
            <a:fillRect/>
          </a:stretch>
        </p:blipFill>
        <p:spPr bwMode="auto">
          <a:xfrm>
            <a:off x="3625850" y="5922963"/>
            <a:ext cx="1882775" cy="681037"/>
          </a:xfrm>
          <a:prstGeom prst="rect">
            <a:avLst/>
          </a:prstGeom>
          <a:noFill/>
          <a:ln w="9525">
            <a:noFill/>
            <a:miter lim="800000"/>
            <a:headEnd/>
            <a:tailEnd/>
          </a:ln>
        </p:spPr>
      </p:pic>
      <p:pic>
        <p:nvPicPr>
          <p:cNvPr id="10" name="Picture 18"/>
          <p:cNvPicPr>
            <a:picLocks noChangeAspect="1" noChangeArrowheads="1"/>
          </p:cNvPicPr>
          <p:nvPr userDrawn="1"/>
        </p:nvPicPr>
        <p:blipFill>
          <a:blip r:embed="rId2" cstate="print"/>
          <a:srcRect/>
          <a:stretch>
            <a:fillRect/>
          </a:stretch>
        </p:blipFill>
        <p:spPr bwMode="auto">
          <a:xfrm>
            <a:off x="3084513" y="5924550"/>
            <a:ext cx="2921000" cy="676275"/>
          </a:xfrm>
          <a:prstGeom prst="rect">
            <a:avLst/>
          </a:prstGeom>
          <a:solidFill>
            <a:schemeClr val="bg1"/>
          </a:solidFill>
          <a:ln w="22225">
            <a:solidFill>
              <a:schemeClr val="bg1"/>
            </a:solidFill>
            <a:miter lim="800000"/>
            <a:headEnd/>
            <a:tailEnd/>
          </a:ln>
        </p:spPr>
      </p:pic>
      <p:grpSp>
        <p:nvGrpSpPr>
          <p:cNvPr id="11" name="Group 22"/>
          <p:cNvGrpSpPr>
            <a:grpSpLocks/>
          </p:cNvGrpSpPr>
          <p:nvPr userDrawn="1"/>
        </p:nvGrpSpPr>
        <p:grpSpPr bwMode="auto">
          <a:xfrm rot="10800000">
            <a:off x="260350" y="0"/>
            <a:ext cx="725488" cy="2276475"/>
            <a:chOff x="0" y="3067"/>
            <a:chExt cx="457" cy="848"/>
          </a:xfrm>
        </p:grpSpPr>
        <p:sp>
          <p:nvSpPr>
            <p:cNvPr id="12" name="Rectangle 23"/>
            <p:cNvSpPr>
              <a:spLocks noChangeArrowheads="1"/>
            </p:cNvSpPr>
            <p:nvPr userDrawn="1"/>
          </p:nvSpPr>
          <p:spPr bwMode="auto">
            <a:xfrm>
              <a:off x="181" y="3067"/>
              <a:ext cx="272" cy="848"/>
            </a:xfrm>
            <a:prstGeom prst="rect">
              <a:avLst/>
            </a:prstGeom>
            <a:gradFill rotWithShape="1">
              <a:gsLst>
                <a:gs pos="0">
                  <a:srgbClr val="FED600"/>
                </a:gs>
                <a:gs pos="100000">
                  <a:srgbClr val="FED600">
                    <a:gamma/>
                    <a:tint val="6275"/>
                    <a:invGamma/>
                  </a:srgbClr>
                </a:gs>
              </a:gsLst>
              <a:lin ang="5400000" scaled="1"/>
            </a:gradFill>
            <a:ln w="9525">
              <a:noFill/>
              <a:miter lim="800000"/>
              <a:headEnd/>
              <a:tailEnd/>
            </a:ln>
            <a:effectLst/>
          </p:spPr>
          <p:txBody>
            <a:bodyPr rot="10800000" wrap="none" anchor="ctr"/>
            <a:lstStyle/>
            <a:p>
              <a:pPr algn="ctr">
                <a:defRPr/>
              </a:pPr>
              <a:endParaRPr lang="es-ES" sz="1800">
                <a:solidFill>
                  <a:srgbClr val="CC0000"/>
                </a:solidFill>
              </a:endParaRPr>
            </a:p>
          </p:txBody>
        </p:sp>
        <p:sp>
          <p:nvSpPr>
            <p:cNvPr id="13" name="Rectangle 24"/>
            <p:cNvSpPr>
              <a:spLocks noChangeArrowheads="1"/>
            </p:cNvSpPr>
            <p:nvPr userDrawn="1"/>
          </p:nvSpPr>
          <p:spPr bwMode="auto">
            <a:xfrm>
              <a:off x="0" y="3067"/>
              <a:ext cx="341" cy="848"/>
            </a:xfrm>
            <a:prstGeom prst="rect">
              <a:avLst/>
            </a:prstGeom>
            <a:gradFill rotWithShape="1">
              <a:gsLst>
                <a:gs pos="0">
                  <a:srgbClr val="FED600"/>
                </a:gs>
                <a:gs pos="100000">
                  <a:srgbClr val="FED600">
                    <a:gamma/>
                    <a:tint val="6275"/>
                    <a:invGamma/>
                  </a:srgbClr>
                </a:gs>
              </a:gsLst>
              <a:lin ang="5400000" scaled="1"/>
            </a:gradFill>
            <a:ln w="9525">
              <a:noFill/>
              <a:miter lim="800000"/>
              <a:headEnd/>
              <a:tailEnd/>
            </a:ln>
            <a:effectLst/>
          </p:spPr>
          <p:txBody>
            <a:bodyPr rot="10800000" wrap="none" anchor="ctr"/>
            <a:lstStyle/>
            <a:p>
              <a:pPr algn="ctr">
                <a:defRPr/>
              </a:pPr>
              <a:endParaRPr lang="es-ES" sz="1800">
                <a:solidFill>
                  <a:srgbClr val="CC0000"/>
                </a:solidFill>
              </a:endParaRPr>
            </a:p>
          </p:txBody>
        </p:sp>
      </p:grpSp>
      <p:grpSp>
        <p:nvGrpSpPr>
          <p:cNvPr id="14" name="Group 29"/>
          <p:cNvGrpSpPr>
            <a:grpSpLocks/>
          </p:cNvGrpSpPr>
          <p:nvPr userDrawn="1"/>
        </p:nvGrpSpPr>
        <p:grpSpPr bwMode="auto">
          <a:xfrm>
            <a:off x="8101013" y="5915025"/>
            <a:ext cx="1042987" cy="671513"/>
            <a:chOff x="5103" y="3726"/>
            <a:chExt cx="657" cy="423"/>
          </a:xfrm>
        </p:grpSpPr>
        <p:sp>
          <p:nvSpPr>
            <p:cNvPr id="15" name="Rectangle 26"/>
            <p:cNvSpPr>
              <a:spLocks noChangeArrowheads="1"/>
            </p:cNvSpPr>
            <p:nvPr userDrawn="1"/>
          </p:nvSpPr>
          <p:spPr bwMode="auto">
            <a:xfrm rot="16200000">
              <a:off x="5299" y="3530"/>
              <a:ext cx="266" cy="657"/>
            </a:xfrm>
            <a:prstGeom prst="rect">
              <a:avLst/>
            </a:prstGeom>
            <a:gradFill rotWithShape="1">
              <a:gsLst>
                <a:gs pos="0">
                  <a:srgbClr val="FED600"/>
                </a:gs>
                <a:gs pos="100000">
                  <a:srgbClr val="FED600">
                    <a:gamma/>
                    <a:tint val="6275"/>
                    <a:invGamma/>
                  </a:srgbClr>
                </a:gs>
              </a:gsLst>
              <a:lin ang="5400000" scaled="1"/>
            </a:gradFill>
            <a:ln w="9525">
              <a:noFill/>
              <a:miter lim="800000"/>
              <a:headEnd/>
              <a:tailEnd/>
            </a:ln>
            <a:effectLst/>
          </p:spPr>
          <p:txBody>
            <a:bodyPr vert="eaVert" wrap="none" anchor="ctr"/>
            <a:lstStyle/>
            <a:p>
              <a:pPr algn="ctr">
                <a:defRPr/>
              </a:pPr>
              <a:endParaRPr lang="es-ES" sz="1800">
                <a:solidFill>
                  <a:srgbClr val="CC0000"/>
                </a:solidFill>
              </a:endParaRPr>
            </a:p>
          </p:txBody>
        </p:sp>
        <p:sp>
          <p:nvSpPr>
            <p:cNvPr id="16" name="Rectangle 27"/>
            <p:cNvSpPr>
              <a:spLocks noChangeArrowheads="1"/>
            </p:cNvSpPr>
            <p:nvPr userDrawn="1"/>
          </p:nvSpPr>
          <p:spPr bwMode="auto">
            <a:xfrm rot="16200000">
              <a:off x="5265" y="3654"/>
              <a:ext cx="333" cy="657"/>
            </a:xfrm>
            <a:prstGeom prst="rect">
              <a:avLst/>
            </a:prstGeom>
            <a:gradFill rotWithShape="1">
              <a:gsLst>
                <a:gs pos="0">
                  <a:srgbClr val="FED600"/>
                </a:gs>
                <a:gs pos="100000">
                  <a:srgbClr val="FED600">
                    <a:gamma/>
                    <a:tint val="6275"/>
                    <a:invGamma/>
                  </a:srgbClr>
                </a:gs>
              </a:gsLst>
              <a:lin ang="5400000" scaled="1"/>
            </a:gradFill>
            <a:ln w="9525">
              <a:noFill/>
              <a:miter lim="800000"/>
              <a:headEnd/>
              <a:tailEnd/>
            </a:ln>
            <a:effectLst/>
          </p:spPr>
          <p:txBody>
            <a:bodyPr vert="eaVert" wrap="none" anchor="ctr"/>
            <a:lstStyle/>
            <a:p>
              <a:pPr algn="ctr">
                <a:defRPr/>
              </a:pPr>
              <a:endParaRPr lang="es-ES" sz="1800">
                <a:solidFill>
                  <a:srgbClr val="CC0000"/>
                </a:solidFill>
              </a:endParaRPr>
            </a:p>
          </p:txBody>
        </p:sp>
      </p:grpSp>
      <p:sp>
        <p:nvSpPr>
          <p:cNvPr id="4099" name="Rectangle 3"/>
          <p:cNvSpPr>
            <a:spLocks noGrp="1" noChangeArrowheads="1"/>
          </p:cNvSpPr>
          <p:nvPr>
            <p:ph type="ctrTitle"/>
          </p:nvPr>
        </p:nvSpPr>
        <p:spPr>
          <a:xfrm>
            <a:off x="971550" y="1773238"/>
            <a:ext cx="7485063" cy="1470025"/>
          </a:xfrm>
        </p:spPr>
        <p:txBody>
          <a:bodyPr/>
          <a:lstStyle>
            <a:lvl1pPr algn="ctr">
              <a:defRPr/>
            </a:lvl1pPr>
          </a:lstStyle>
          <a:p>
            <a:r>
              <a:rPr lang="es-ES"/>
              <a:t>Haga clic para cambiar el estilo de título	</a:t>
            </a:r>
          </a:p>
        </p:txBody>
      </p:sp>
      <p:sp>
        <p:nvSpPr>
          <p:cNvPr id="4100" name="Rectangle 4"/>
          <p:cNvSpPr>
            <a:spLocks noGrp="1" noChangeArrowheads="1"/>
          </p:cNvSpPr>
          <p:nvPr>
            <p:ph type="subTitle" idx="1"/>
          </p:nvPr>
        </p:nvSpPr>
        <p:spPr>
          <a:xfrm>
            <a:off x="1403350" y="3573463"/>
            <a:ext cx="6400800" cy="647700"/>
          </a:xfrm>
        </p:spPr>
        <p:txBody>
          <a:bodyPr/>
          <a:lstStyle>
            <a:lvl1pPr marL="0" indent="0" algn="ctr">
              <a:defRPr sz="2000"/>
            </a:lvl1pPr>
          </a:lstStyle>
          <a:p>
            <a:r>
              <a:rPr lang="es-ES"/>
              <a:t>Haga clic para modificar el estilo de subtítulo del patrón</a:t>
            </a:r>
          </a:p>
        </p:txBody>
      </p:sp>
      <p:sp>
        <p:nvSpPr>
          <p:cNvPr id="18" name="Rectangle 6"/>
          <p:cNvSpPr>
            <a:spLocks noGrp="1" noChangeArrowheads="1"/>
          </p:cNvSpPr>
          <p:nvPr>
            <p:ph type="sldNum" sz="quarter" idx="10"/>
          </p:nvPr>
        </p:nvSpPr>
        <p:spPr>
          <a:xfrm>
            <a:off x="8172450" y="6669088"/>
            <a:ext cx="971550" cy="188912"/>
          </a:xfrm>
          <a:ln/>
        </p:spPr>
        <p:txBody>
          <a:bodyPr/>
          <a:lstStyle>
            <a:lvl1pPr>
              <a:defRPr/>
            </a:lvl1pPr>
          </a:lstStyle>
          <a:p>
            <a:pPr>
              <a:defRPr/>
            </a:pPr>
            <a:fld id="{8C03B967-8CF6-4ACB-A6B6-57EB8F3B33DF}" type="slidenum">
              <a:rPr lang="es-ES"/>
              <a:pPr>
                <a:defRPr/>
              </a:pPr>
              <a:t>‹Nº›</a:t>
            </a:fld>
            <a:endParaRPr lang="es-E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6"/>
          <p:cNvSpPr>
            <a:spLocks noGrp="1" noChangeArrowheads="1"/>
          </p:cNvSpPr>
          <p:nvPr>
            <p:ph type="sldNum" sz="quarter" idx="10"/>
          </p:nvPr>
        </p:nvSpPr>
        <p:spPr>
          <a:ln/>
        </p:spPr>
        <p:txBody>
          <a:bodyPr/>
          <a:lstStyle>
            <a:lvl1pPr>
              <a:defRPr/>
            </a:lvl1pPr>
          </a:lstStyle>
          <a:p>
            <a:pPr>
              <a:defRPr/>
            </a:pPr>
            <a:fld id="{F95E3551-35EE-4CAB-A4E6-ECAED972F9A5}" type="slidenum">
              <a:rPr lang="es-ES"/>
              <a:pPr>
                <a:defRPr/>
              </a:pPr>
              <a:t>‹Nº›</a:t>
            </a:fld>
            <a:endParaRPr lang="es-ES"/>
          </a:p>
        </p:txBody>
      </p:sp>
      <p:sp>
        <p:nvSpPr>
          <p:cNvPr id="6" name="Rectangle 4"/>
          <p:cNvSpPr>
            <a:spLocks noGrp="1" noChangeArrowheads="1"/>
          </p:cNvSpPr>
          <p:nvPr>
            <p:ph type="dt" sz="half" idx="11"/>
          </p:nvPr>
        </p:nvSpPr>
        <p:spPr>
          <a:xfrm>
            <a:off x="0" y="6669088"/>
            <a:ext cx="971550" cy="188912"/>
          </a:xfrm>
          <a:prstGeom prst="rect">
            <a:avLst/>
          </a:prstGeom>
          <a:ln/>
        </p:spPr>
        <p:txBody>
          <a:bodyPr/>
          <a:lstStyle>
            <a:lvl1pPr>
              <a:defRPr/>
            </a:lvl1pPr>
          </a:lstStyle>
          <a:p>
            <a:pPr>
              <a:defRPr/>
            </a:pPr>
            <a:endParaRPr lang="es-E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6"/>
          <p:cNvSpPr>
            <a:spLocks noGrp="1" noChangeArrowheads="1"/>
          </p:cNvSpPr>
          <p:nvPr>
            <p:ph type="sldNum" sz="quarter" idx="10"/>
          </p:nvPr>
        </p:nvSpPr>
        <p:spPr>
          <a:ln/>
        </p:spPr>
        <p:txBody>
          <a:bodyPr/>
          <a:lstStyle>
            <a:lvl1pPr>
              <a:defRPr/>
            </a:lvl1pPr>
          </a:lstStyle>
          <a:p>
            <a:pPr>
              <a:defRPr/>
            </a:pPr>
            <a:fld id="{C46DBBF8-9F5A-4F08-9C95-DB71A5F17D79}" type="slidenum">
              <a:rPr lang="es-ES"/>
              <a:pPr>
                <a:defRPr/>
              </a:pPr>
              <a:t>‹Nº›</a:t>
            </a:fld>
            <a:endParaRPr lang="es-ES"/>
          </a:p>
        </p:txBody>
      </p:sp>
      <p:sp>
        <p:nvSpPr>
          <p:cNvPr id="5" name="Rectangle 4"/>
          <p:cNvSpPr>
            <a:spLocks noGrp="1" noChangeArrowheads="1"/>
          </p:cNvSpPr>
          <p:nvPr>
            <p:ph type="dt" sz="half" idx="11"/>
          </p:nvPr>
        </p:nvSpPr>
        <p:spPr>
          <a:xfrm>
            <a:off x="0" y="6669088"/>
            <a:ext cx="971550" cy="188912"/>
          </a:xfrm>
          <a:prstGeom prst="rect">
            <a:avLst/>
          </a:prstGeom>
          <a:ln/>
        </p:spPr>
        <p:txBody>
          <a:bodyPr/>
          <a:lstStyle>
            <a:lvl1pPr>
              <a:defRPr/>
            </a:lvl1pPr>
          </a:lstStyle>
          <a:p>
            <a:pPr>
              <a:defRPr/>
            </a:pPr>
            <a:endParaRPr lang="es-E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48463" y="44450"/>
            <a:ext cx="1949450" cy="19018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900113" y="44450"/>
            <a:ext cx="5695950" cy="19018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6"/>
          <p:cNvSpPr>
            <a:spLocks noGrp="1" noChangeArrowheads="1"/>
          </p:cNvSpPr>
          <p:nvPr>
            <p:ph type="sldNum" sz="quarter" idx="10"/>
          </p:nvPr>
        </p:nvSpPr>
        <p:spPr>
          <a:ln/>
        </p:spPr>
        <p:txBody>
          <a:bodyPr/>
          <a:lstStyle>
            <a:lvl1pPr>
              <a:defRPr/>
            </a:lvl1pPr>
          </a:lstStyle>
          <a:p>
            <a:pPr>
              <a:defRPr/>
            </a:pPr>
            <a:fld id="{480B6AFC-F04A-4188-AF20-95909FC43BDA}" type="slidenum">
              <a:rPr lang="es-ES"/>
              <a:pPr>
                <a:defRPr/>
              </a:pPr>
              <a:t>‹Nº›</a:t>
            </a:fld>
            <a:endParaRPr lang="es-ES"/>
          </a:p>
        </p:txBody>
      </p:sp>
      <p:sp>
        <p:nvSpPr>
          <p:cNvPr id="5" name="Rectangle 4"/>
          <p:cNvSpPr>
            <a:spLocks noGrp="1" noChangeArrowheads="1"/>
          </p:cNvSpPr>
          <p:nvPr>
            <p:ph type="dt" sz="half" idx="11"/>
          </p:nvPr>
        </p:nvSpPr>
        <p:spPr>
          <a:xfrm>
            <a:off x="0" y="6669088"/>
            <a:ext cx="971550" cy="188912"/>
          </a:xfrm>
          <a:prstGeom prst="rect">
            <a:avLst/>
          </a:prstGeom>
          <a:ln/>
        </p:spPr>
        <p:txBody>
          <a:bodyPr/>
          <a:lstStyle>
            <a:lvl1pPr>
              <a:defRPr/>
            </a:lvl1pPr>
          </a:lstStyle>
          <a:p>
            <a:pPr>
              <a:defRPr/>
            </a:pPr>
            <a:endParaRPr lang="es-E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indice">
    <p:spTree>
      <p:nvGrpSpPr>
        <p:cNvPr id="1" name=""/>
        <p:cNvGrpSpPr/>
        <p:nvPr/>
      </p:nvGrpSpPr>
      <p:grpSpPr>
        <a:xfrm>
          <a:off x="0" y="0"/>
          <a:ext cx="0" cy="0"/>
          <a:chOff x="0" y="0"/>
          <a:chExt cx="0" cy="0"/>
        </a:xfrm>
      </p:grpSpPr>
      <p:grpSp>
        <p:nvGrpSpPr>
          <p:cNvPr id="4" name="Group 42"/>
          <p:cNvGrpSpPr>
            <a:grpSpLocks/>
          </p:cNvGrpSpPr>
          <p:nvPr/>
        </p:nvGrpSpPr>
        <p:grpSpPr bwMode="auto">
          <a:xfrm>
            <a:off x="1042988" y="0"/>
            <a:ext cx="8101012" cy="665163"/>
            <a:chOff x="1565" y="0"/>
            <a:chExt cx="4195" cy="419"/>
          </a:xfrm>
        </p:grpSpPr>
        <p:sp>
          <p:nvSpPr>
            <p:cNvPr id="5" name="Rectangle 7"/>
            <p:cNvSpPr>
              <a:spLocks noChangeArrowheads="1"/>
            </p:cNvSpPr>
            <p:nvPr userDrawn="1"/>
          </p:nvSpPr>
          <p:spPr bwMode="auto">
            <a:xfrm>
              <a:off x="1565" y="0"/>
              <a:ext cx="4195" cy="255"/>
            </a:xfrm>
            <a:prstGeom prst="rect">
              <a:avLst/>
            </a:prstGeom>
            <a:gradFill rotWithShape="1">
              <a:gsLst>
                <a:gs pos="0">
                  <a:srgbClr val="FED600"/>
                </a:gs>
                <a:gs pos="100000">
                  <a:schemeClr val="bg1"/>
                </a:gs>
              </a:gsLst>
              <a:lin ang="0" scaled="1"/>
            </a:gradFill>
            <a:ln w="9525">
              <a:noFill/>
              <a:miter lim="800000"/>
              <a:headEnd/>
              <a:tailEnd/>
            </a:ln>
            <a:effectLst/>
          </p:spPr>
          <p:txBody>
            <a:bodyPr wrap="none" anchor="ctr"/>
            <a:lstStyle/>
            <a:p>
              <a:pPr algn="r">
                <a:defRPr/>
              </a:pPr>
              <a:endParaRPr lang="es-ES"/>
            </a:p>
          </p:txBody>
        </p:sp>
        <p:sp>
          <p:nvSpPr>
            <p:cNvPr id="6" name="Rectangle 41"/>
            <p:cNvSpPr>
              <a:spLocks noChangeArrowheads="1"/>
            </p:cNvSpPr>
            <p:nvPr userDrawn="1"/>
          </p:nvSpPr>
          <p:spPr bwMode="auto">
            <a:xfrm>
              <a:off x="1565" y="164"/>
              <a:ext cx="4195" cy="255"/>
            </a:xfrm>
            <a:prstGeom prst="rect">
              <a:avLst/>
            </a:prstGeom>
            <a:gradFill rotWithShape="1">
              <a:gsLst>
                <a:gs pos="0">
                  <a:srgbClr val="FED600"/>
                </a:gs>
                <a:gs pos="100000">
                  <a:schemeClr val="bg1"/>
                </a:gs>
              </a:gsLst>
              <a:lin ang="0" scaled="1"/>
            </a:gradFill>
            <a:ln w="9525">
              <a:noFill/>
              <a:miter lim="800000"/>
              <a:headEnd/>
              <a:tailEnd/>
            </a:ln>
            <a:effectLst/>
          </p:spPr>
          <p:txBody>
            <a:bodyPr wrap="none" anchor="ctr"/>
            <a:lstStyle/>
            <a:p>
              <a:pPr algn="r">
                <a:defRPr/>
              </a:pPr>
              <a:endParaRPr lang="es-ES"/>
            </a:p>
          </p:txBody>
        </p:sp>
      </p:grpSp>
      <p:pic>
        <p:nvPicPr>
          <p:cNvPr id="7" name="Picture 45"/>
          <p:cNvPicPr>
            <a:picLocks noChangeAspect="1" noChangeArrowheads="1"/>
          </p:cNvPicPr>
          <p:nvPr/>
        </p:nvPicPr>
        <p:blipFill>
          <a:blip r:embed="rId2" cstate="print"/>
          <a:srcRect/>
          <a:stretch>
            <a:fillRect/>
          </a:stretch>
        </p:blipFill>
        <p:spPr bwMode="auto">
          <a:xfrm>
            <a:off x="6227763" y="4763"/>
            <a:ext cx="2898775" cy="669925"/>
          </a:xfrm>
          <a:prstGeom prst="rect">
            <a:avLst/>
          </a:prstGeom>
          <a:solidFill>
            <a:schemeClr val="bg1"/>
          </a:solidFill>
          <a:ln w="22225">
            <a:solidFill>
              <a:schemeClr val="bg1"/>
            </a:solidFill>
            <a:miter lim="800000"/>
            <a:headEnd/>
            <a:tailEnd/>
          </a:ln>
        </p:spPr>
      </p:pic>
      <p:pic>
        <p:nvPicPr>
          <p:cNvPr id="8" name="Picture 21"/>
          <p:cNvPicPr>
            <a:picLocks noChangeAspect="1" noChangeArrowheads="1"/>
          </p:cNvPicPr>
          <p:nvPr userDrawn="1"/>
        </p:nvPicPr>
        <p:blipFill>
          <a:blip r:embed="rId3" cstate="print"/>
          <a:srcRect/>
          <a:stretch>
            <a:fillRect/>
          </a:stretch>
        </p:blipFill>
        <p:spPr bwMode="auto">
          <a:xfrm>
            <a:off x="261938" y="0"/>
            <a:ext cx="8893175" cy="6596063"/>
          </a:xfrm>
          <a:prstGeom prst="rect">
            <a:avLst/>
          </a:prstGeom>
          <a:noFill/>
          <a:ln w="9525">
            <a:noFill/>
            <a:miter lim="800000"/>
            <a:headEnd/>
            <a:tailEnd/>
          </a:ln>
        </p:spPr>
      </p:pic>
      <p:pic>
        <p:nvPicPr>
          <p:cNvPr id="9" name="Picture 8"/>
          <p:cNvPicPr>
            <a:picLocks noChangeAspect="1" noChangeArrowheads="1"/>
          </p:cNvPicPr>
          <p:nvPr userDrawn="1"/>
        </p:nvPicPr>
        <p:blipFill>
          <a:blip r:embed="rId4" cstate="print"/>
          <a:srcRect/>
          <a:stretch>
            <a:fillRect/>
          </a:stretch>
        </p:blipFill>
        <p:spPr bwMode="auto">
          <a:xfrm>
            <a:off x="3625850" y="5922963"/>
            <a:ext cx="1882775" cy="681037"/>
          </a:xfrm>
          <a:prstGeom prst="rect">
            <a:avLst/>
          </a:prstGeom>
          <a:noFill/>
          <a:ln w="9525">
            <a:noFill/>
            <a:miter lim="800000"/>
            <a:headEnd/>
            <a:tailEnd/>
          </a:ln>
        </p:spPr>
      </p:pic>
      <p:pic>
        <p:nvPicPr>
          <p:cNvPr id="10" name="Picture 18"/>
          <p:cNvPicPr>
            <a:picLocks noChangeAspect="1" noChangeArrowheads="1"/>
          </p:cNvPicPr>
          <p:nvPr userDrawn="1"/>
        </p:nvPicPr>
        <p:blipFill>
          <a:blip r:embed="rId2" cstate="print"/>
          <a:srcRect/>
          <a:stretch>
            <a:fillRect/>
          </a:stretch>
        </p:blipFill>
        <p:spPr bwMode="auto">
          <a:xfrm>
            <a:off x="3084513" y="5924550"/>
            <a:ext cx="2921000" cy="676275"/>
          </a:xfrm>
          <a:prstGeom prst="rect">
            <a:avLst/>
          </a:prstGeom>
          <a:solidFill>
            <a:schemeClr val="bg1"/>
          </a:solidFill>
          <a:ln w="22225">
            <a:solidFill>
              <a:schemeClr val="bg1"/>
            </a:solidFill>
            <a:miter lim="800000"/>
            <a:headEnd/>
            <a:tailEnd/>
          </a:ln>
        </p:spPr>
      </p:pic>
      <p:grpSp>
        <p:nvGrpSpPr>
          <p:cNvPr id="11" name="Group 22"/>
          <p:cNvGrpSpPr>
            <a:grpSpLocks/>
          </p:cNvGrpSpPr>
          <p:nvPr userDrawn="1"/>
        </p:nvGrpSpPr>
        <p:grpSpPr bwMode="auto">
          <a:xfrm rot="10800000">
            <a:off x="260350" y="0"/>
            <a:ext cx="725488" cy="2276475"/>
            <a:chOff x="0" y="3067"/>
            <a:chExt cx="457" cy="848"/>
          </a:xfrm>
        </p:grpSpPr>
        <p:sp>
          <p:nvSpPr>
            <p:cNvPr id="12" name="Rectangle 23"/>
            <p:cNvSpPr>
              <a:spLocks noChangeArrowheads="1"/>
            </p:cNvSpPr>
            <p:nvPr userDrawn="1"/>
          </p:nvSpPr>
          <p:spPr bwMode="auto">
            <a:xfrm>
              <a:off x="181" y="3067"/>
              <a:ext cx="272" cy="848"/>
            </a:xfrm>
            <a:prstGeom prst="rect">
              <a:avLst/>
            </a:prstGeom>
            <a:gradFill rotWithShape="1">
              <a:gsLst>
                <a:gs pos="0">
                  <a:srgbClr val="FED600"/>
                </a:gs>
                <a:gs pos="100000">
                  <a:srgbClr val="FED600">
                    <a:gamma/>
                    <a:tint val="6275"/>
                    <a:invGamma/>
                  </a:srgbClr>
                </a:gs>
              </a:gsLst>
              <a:lin ang="5400000" scaled="1"/>
            </a:gradFill>
            <a:ln w="9525">
              <a:noFill/>
              <a:miter lim="800000"/>
              <a:headEnd/>
              <a:tailEnd/>
            </a:ln>
            <a:effectLst/>
          </p:spPr>
          <p:txBody>
            <a:bodyPr rot="10800000" wrap="none" anchor="ctr"/>
            <a:lstStyle/>
            <a:p>
              <a:pPr algn="ctr">
                <a:defRPr/>
              </a:pPr>
              <a:endParaRPr lang="es-ES" sz="1800">
                <a:solidFill>
                  <a:srgbClr val="CC0000"/>
                </a:solidFill>
              </a:endParaRPr>
            </a:p>
          </p:txBody>
        </p:sp>
        <p:sp>
          <p:nvSpPr>
            <p:cNvPr id="13" name="Rectangle 24"/>
            <p:cNvSpPr>
              <a:spLocks noChangeArrowheads="1"/>
            </p:cNvSpPr>
            <p:nvPr userDrawn="1"/>
          </p:nvSpPr>
          <p:spPr bwMode="auto">
            <a:xfrm>
              <a:off x="0" y="3067"/>
              <a:ext cx="341" cy="848"/>
            </a:xfrm>
            <a:prstGeom prst="rect">
              <a:avLst/>
            </a:prstGeom>
            <a:gradFill rotWithShape="1">
              <a:gsLst>
                <a:gs pos="0">
                  <a:srgbClr val="FED600"/>
                </a:gs>
                <a:gs pos="100000">
                  <a:srgbClr val="FED600">
                    <a:gamma/>
                    <a:tint val="6275"/>
                    <a:invGamma/>
                  </a:srgbClr>
                </a:gs>
              </a:gsLst>
              <a:lin ang="5400000" scaled="1"/>
            </a:gradFill>
            <a:ln w="9525">
              <a:noFill/>
              <a:miter lim="800000"/>
              <a:headEnd/>
              <a:tailEnd/>
            </a:ln>
            <a:effectLst/>
          </p:spPr>
          <p:txBody>
            <a:bodyPr rot="10800000" wrap="none" anchor="ctr"/>
            <a:lstStyle/>
            <a:p>
              <a:pPr algn="ctr">
                <a:defRPr/>
              </a:pPr>
              <a:endParaRPr lang="es-ES" sz="1800">
                <a:solidFill>
                  <a:srgbClr val="CC0000"/>
                </a:solidFill>
              </a:endParaRPr>
            </a:p>
          </p:txBody>
        </p:sp>
      </p:grpSp>
      <p:grpSp>
        <p:nvGrpSpPr>
          <p:cNvPr id="14" name="Group 29"/>
          <p:cNvGrpSpPr>
            <a:grpSpLocks/>
          </p:cNvGrpSpPr>
          <p:nvPr userDrawn="1"/>
        </p:nvGrpSpPr>
        <p:grpSpPr bwMode="auto">
          <a:xfrm>
            <a:off x="8101013" y="5915025"/>
            <a:ext cx="1042987" cy="671513"/>
            <a:chOff x="5103" y="3726"/>
            <a:chExt cx="657" cy="423"/>
          </a:xfrm>
        </p:grpSpPr>
        <p:sp>
          <p:nvSpPr>
            <p:cNvPr id="15" name="Rectangle 26"/>
            <p:cNvSpPr>
              <a:spLocks noChangeArrowheads="1"/>
            </p:cNvSpPr>
            <p:nvPr userDrawn="1"/>
          </p:nvSpPr>
          <p:spPr bwMode="auto">
            <a:xfrm rot="16200000">
              <a:off x="5299" y="3530"/>
              <a:ext cx="266" cy="657"/>
            </a:xfrm>
            <a:prstGeom prst="rect">
              <a:avLst/>
            </a:prstGeom>
            <a:gradFill rotWithShape="1">
              <a:gsLst>
                <a:gs pos="0">
                  <a:srgbClr val="FED600"/>
                </a:gs>
                <a:gs pos="100000">
                  <a:srgbClr val="FED600">
                    <a:gamma/>
                    <a:tint val="6275"/>
                    <a:invGamma/>
                  </a:srgbClr>
                </a:gs>
              </a:gsLst>
              <a:lin ang="5400000" scaled="1"/>
            </a:gradFill>
            <a:ln w="9525">
              <a:noFill/>
              <a:miter lim="800000"/>
              <a:headEnd/>
              <a:tailEnd/>
            </a:ln>
            <a:effectLst/>
          </p:spPr>
          <p:txBody>
            <a:bodyPr vert="eaVert" wrap="none" anchor="ctr"/>
            <a:lstStyle/>
            <a:p>
              <a:pPr algn="ctr">
                <a:defRPr/>
              </a:pPr>
              <a:endParaRPr lang="es-ES" sz="1800">
                <a:solidFill>
                  <a:srgbClr val="CC0000"/>
                </a:solidFill>
              </a:endParaRPr>
            </a:p>
          </p:txBody>
        </p:sp>
        <p:sp>
          <p:nvSpPr>
            <p:cNvPr id="16" name="Rectangle 27"/>
            <p:cNvSpPr>
              <a:spLocks noChangeArrowheads="1"/>
            </p:cNvSpPr>
            <p:nvPr userDrawn="1"/>
          </p:nvSpPr>
          <p:spPr bwMode="auto">
            <a:xfrm rot="16200000">
              <a:off x="5265" y="3654"/>
              <a:ext cx="333" cy="657"/>
            </a:xfrm>
            <a:prstGeom prst="rect">
              <a:avLst/>
            </a:prstGeom>
            <a:gradFill rotWithShape="1">
              <a:gsLst>
                <a:gs pos="0">
                  <a:srgbClr val="FED600"/>
                </a:gs>
                <a:gs pos="100000">
                  <a:srgbClr val="FED600">
                    <a:gamma/>
                    <a:tint val="6275"/>
                    <a:invGamma/>
                  </a:srgbClr>
                </a:gs>
              </a:gsLst>
              <a:lin ang="5400000" scaled="1"/>
            </a:gradFill>
            <a:ln w="9525">
              <a:noFill/>
              <a:miter lim="800000"/>
              <a:headEnd/>
              <a:tailEnd/>
            </a:ln>
            <a:effectLst/>
          </p:spPr>
          <p:txBody>
            <a:bodyPr vert="eaVert" wrap="none" anchor="ctr"/>
            <a:lstStyle/>
            <a:p>
              <a:pPr algn="ctr">
                <a:defRPr/>
              </a:pPr>
              <a:endParaRPr lang="es-ES" sz="1800">
                <a:solidFill>
                  <a:srgbClr val="CC0000"/>
                </a:solidFill>
              </a:endParaRPr>
            </a:p>
          </p:txBody>
        </p:sp>
      </p:grpSp>
      <p:sp>
        <p:nvSpPr>
          <p:cNvPr id="4099" name="Rectangle 3"/>
          <p:cNvSpPr>
            <a:spLocks noGrp="1" noChangeArrowheads="1"/>
          </p:cNvSpPr>
          <p:nvPr>
            <p:ph type="ctrTitle"/>
          </p:nvPr>
        </p:nvSpPr>
        <p:spPr>
          <a:xfrm>
            <a:off x="971550" y="1773238"/>
            <a:ext cx="7485063" cy="1470025"/>
          </a:xfrm>
        </p:spPr>
        <p:txBody>
          <a:bodyPr/>
          <a:lstStyle>
            <a:lvl1pPr algn="ctr">
              <a:defRPr/>
            </a:lvl1pPr>
          </a:lstStyle>
          <a:p>
            <a:r>
              <a:rPr lang="es-ES"/>
              <a:t>Haga clic para cambiar el estilo de título	</a:t>
            </a:r>
          </a:p>
        </p:txBody>
      </p:sp>
      <p:sp>
        <p:nvSpPr>
          <p:cNvPr id="4100" name="Rectangle 4"/>
          <p:cNvSpPr>
            <a:spLocks noGrp="1" noChangeArrowheads="1"/>
          </p:cNvSpPr>
          <p:nvPr>
            <p:ph type="subTitle" idx="1"/>
          </p:nvPr>
        </p:nvSpPr>
        <p:spPr>
          <a:xfrm>
            <a:off x="1403350" y="3573463"/>
            <a:ext cx="6400800" cy="647700"/>
          </a:xfrm>
        </p:spPr>
        <p:txBody>
          <a:bodyPr/>
          <a:lstStyle>
            <a:lvl1pPr marL="0" indent="0" algn="ctr">
              <a:defRPr sz="2000"/>
            </a:lvl1pPr>
          </a:lstStyle>
          <a:p>
            <a:r>
              <a:rPr lang="es-ES"/>
              <a:t>Haga clic para modificar el estilo de subtítulo del patrón</a:t>
            </a:r>
          </a:p>
        </p:txBody>
      </p:sp>
      <p:sp>
        <p:nvSpPr>
          <p:cNvPr id="18" name="Rectangle 6"/>
          <p:cNvSpPr>
            <a:spLocks noGrp="1" noChangeArrowheads="1"/>
          </p:cNvSpPr>
          <p:nvPr>
            <p:ph type="sldNum" sz="quarter" idx="10"/>
          </p:nvPr>
        </p:nvSpPr>
        <p:spPr>
          <a:xfrm>
            <a:off x="8172450" y="6669088"/>
            <a:ext cx="971550" cy="188912"/>
          </a:xfrm>
          <a:ln/>
        </p:spPr>
        <p:txBody>
          <a:bodyPr/>
          <a:lstStyle>
            <a:lvl1pPr>
              <a:defRPr/>
            </a:lvl1pPr>
          </a:lstStyle>
          <a:p>
            <a:pPr>
              <a:defRPr/>
            </a:pPr>
            <a:fld id="{8C03B967-8CF6-4ACB-A6B6-57EB8F3B33DF}" type="slidenum">
              <a:rPr lang="es-ES"/>
              <a:pPr>
                <a:defRPr/>
              </a:pPr>
              <a:t>‹Nº›</a:t>
            </a:fld>
            <a:endParaRPr lang="es-ES"/>
          </a:p>
        </p:txBody>
      </p:sp>
    </p:spTree>
    <p:extLst>
      <p:ext uri="{BB962C8B-B14F-4D97-AF65-F5344CB8AC3E}">
        <p14:creationId xmlns:p14="http://schemas.microsoft.com/office/powerpoint/2010/main" xmlns="" val="14478837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6"/>
          <p:cNvSpPr>
            <a:spLocks noGrp="1" noChangeArrowheads="1"/>
          </p:cNvSpPr>
          <p:nvPr>
            <p:ph type="sldNum" sz="quarter" idx="10"/>
          </p:nvPr>
        </p:nvSpPr>
        <p:spPr>
          <a:ln/>
        </p:spPr>
        <p:txBody>
          <a:bodyPr/>
          <a:lstStyle>
            <a:lvl1pPr>
              <a:defRPr/>
            </a:lvl1pPr>
          </a:lstStyle>
          <a:p>
            <a:pPr>
              <a:defRPr/>
            </a:pPr>
            <a:fld id="{8C03B967-8CF6-4ACB-A6B6-57EB8F3B33DF}" type="slidenum">
              <a:rPr lang="es-ES"/>
              <a:pPr>
                <a:defRPr/>
              </a:pPr>
              <a:t>‹Nº›</a:t>
            </a:fld>
            <a:endParaRPr lang="es-ES"/>
          </a:p>
        </p:txBody>
      </p:sp>
      <p:sp>
        <p:nvSpPr>
          <p:cNvPr id="5" name="Rectangle 4"/>
          <p:cNvSpPr>
            <a:spLocks noGrp="1" noChangeArrowheads="1"/>
          </p:cNvSpPr>
          <p:nvPr>
            <p:ph type="dt" sz="half" idx="11"/>
          </p:nvPr>
        </p:nvSpPr>
        <p:spPr>
          <a:xfrm>
            <a:off x="0" y="6669088"/>
            <a:ext cx="971550" cy="188912"/>
          </a:xfrm>
          <a:prstGeom prst="rect">
            <a:avLst/>
          </a:prstGeom>
          <a:ln/>
        </p:spPr>
        <p:txBody>
          <a:bodyPr/>
          <a:lstStyle>
            <a:lvl1pPr>
              <a:defRPr/>
            </a:lvl1pPr>
          </a:lstStyle>
          <a:p>
            <a:pPr>
              <a:defRPr/>
            </a:pPr>
            <a:endParaRPr lang="es-E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6"/>
          <p:cNvSpPr>
            <a:spLocks noGrp="1" noChangeArrowheads="1"/>
          </p:cNvSpPr>
          <p:nvPr>
            <p:ph type="sldNum" sz="quarter" idx="10"/>
          </p:nvPr>
        </p:nvSpPr>
        <p:spPr>
          <a:ln/>
        </p:spPr>
        <p:txBody>
          <a:bodyPr/>
          <a:lstStyle>
            <a:lvl1pPr>
              <a:defRPr/>
            </a:lvl1pPr>
          </a:lstStyle>
          <a:p>
            <a:pPr>
              <a:defRPr/>
            </a:pPr>
            <a:fld id="{2ACC1F58-EBF9-4E88-8FF6-D3FB85D5CD97}" type="slidenum">
              <a:rPr lang="es-ES"/>
              <a:pPr>
                <a:defRPr/>
              </a:pPr>
              <a:t>‹Nº›</a:t>
            </a:fld>
            <a:endParaRPr lang="es-ES"/>
          </a:p>
        </p:txBody>
      </p:sp>
      <p:sp>
        <p:nvSpPr>
          <p:cNvPr id="5" name="Rectangle 4"/>
          <p:cNvSpPr>
            <a:spLocks noGrp="1" noChangeArrowheads="1"/>
          </p:cNvSpPr>
          <p:nvPr>
            <p:ph type="dt" sz="half" idx="11"/>
          </p:nvPr>
        </p:nvSpPr>
        <p:spPr>
          <a:xfrm>
            <a:off x="0" y="6669088"/>
            <a:ext cx="971550" cy="188912"/>
          </a:xfrm>
          <a:prstGeom prst="rect">
            <a:avLst/>
          </a:prstGeom>
          <a:ln/>
        </p:spPr>
        <p:txBody>
          <a:bodyPr/>
          <a:lstStyle>
            <a:lvl1pPr>
              <a:defRPr/>
            </a:lvl1pPr>
          </a:lstStyle>
          <a:p>
            <a:pPr>
              <a:defRPr/>
            </a:pPr>
            <a:endParaRPr lang="es-E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900113" y="1196975"/>
            <a:ext cx="3822700" cy="749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875213" y="1196975"/>
            <a:ext cx="3822700" cy="749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6"/>
          <p:cNvSpPr>
            <a:spLocks noGrp="1" noChangeArrowheads="1"/>
          </p:cNvSpPr>
          <p:nvPr>
            <p:ph type="sldNum" sz="quarter" idx="10"/>
          </p:nvPr>
        </p:nvSpPr>
        <p:spPr>
          <a:ln/>
        </p:spPr>
        <p:txBody>
          <a:bodyPr/>
          <a:lstStyle>
            <a:lvl1pPr>
              <a:defRPr/>
            </a:lvl1pPr>
          </a:lstStyle>
          <a:p>
            <a:pPr>
              <a:defRPr/>
            </a:pPr>
            <a:fld id="{887BF467-0A73-4B0A-9870-75E1DE60A954}" type="slidenum">
              <a:rPr lang="es-ES"/>
              <a:pPr>
                <a:defRPr/>
              </a:pPr>
              <a:t>‹Nº›</a:t>
            </a:fld>
            <a:endParaRPr lang="es-ES"/>
          </a:p>
        </p:txBody>
      </p:sp>
      <p:sp>
        <p:nvSpPr>
          <p:cNvPr id="6" name="Rectangle 4"/>
          <p:cNvSpPr>
            <a:spLocks noGrp="1" noChangeArrowheads="1"/>
          </p:cNvSpPr>
          <p:nvPr>
            <p:ph type="dt" sz="half" idx="11"/>
          </p:nvPr>
        </p:nvSpPr>
        <p:spPr>
          <a:xfrm>
            <a:off x="0" y="6669088"/>
            <a:ext cx="971550" cy="188912"/>
          </a:xfrm>
          <a:prstGeom prst="rect">
            <a:avLst/>
          </a:prstGeom>
          <a:ln/>
        </p:spPr>
        <p:txBody>
          <a:bodyPr/>
          <a:lstStyle>
            <a:lvl1pPr>
              <a:defRPr/>
            </a:lvl1pPr>
          </a:lstStyle>
          <a:p>
            <a:pPr>
              <a:defRPr/>
            </a:pPr>
            <a:endParaRPr lang="es-E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6"/>
          <p:cNvSpPr>
            <a:spLocks noGrp="1" noChangeArrowheads="1"/>
          </p:cNvSpPr>
          <p:nvPr>
            <p:ph type="sldNum" sz="quarter" idx="10"/>
          </p:nvPr>
        </p:nvSpPr>
        <p:spPr>
          <a:ln/>
        </p:spPr>
        <p:txBody>
          <a:bodyPr/>
          <a:lstStyle>
            <a:lvl1pPr>
              <a:defRPr/>
            </a:lvl1pPr>
          </a:lstStyle>
          <a:p>
            <a:pPr>
              <a:defRPr/>
            </a:pPr>
            <a:fld id="{3FF04AFC-0507-49EF-A799-6AB5CBCEB3E1}" type="slidenum">
              <a:rPr lang="es-ES"/>
              <a:pPr>
                <a:defRPr/>
              </a:pPr>
              <a:t>‹Nº›</a:t>
            </a:fld>
            <a:endParaRPr lang="es-ES"/>
          </a:p>
        </p:txBody>
      </p:sp>
      <p:sp>
        <p:nvSpPr>
          <p:cNvPr id="8" name="Rectangle 4"/>
          <p:cNvSpPr>
            <a:spLocks noGrp="1" noChangeArrowheads="1"/>
          </p:cNvSpPr>
          <p:nvPr>
            <p:ph type="dt" sz="half" idx="11"/>
          </p:nvPr>
        </p:nvSpPr>
        <p:spPr>
          <a:xfrm>
            <a:off x="0" y="6669088"/>
            <a:ext cx="971550" cy="188912"/>
          </a:xfrm>
          <a:prstGeom prst="rect">
            <a:avLst/>
          </a:prstGeom>
          <a:ln/>
        </p:spPr>
        <p:txBody>
          <a:bodyPr/>
          <a:lstStyle>
            <a:lvl1pPr>
              <a:defRPr/>
            </a:lvl1pPr>
          </a:lstStyle>
          <a:p>
            <a:pPr>
              <a:defRPr/>
            </a:pPr>
            <a:endParaRPr lang="es-E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6"/>
          <p:cNvSpPr>
            <a:spLocks noGrp="1" noChangeArrowheads="1"/>
          </p:cNvSpPr>
          <p:nvPr>
            <p:ph type="sldNum" sz="quarter" idx="10"/>
          </p:nvPr>
        </p:nvSpPr>
        <p:spPr>
          <a:ln/>
        </p:spPr>
        <p:txBody>
          <a:bodyPr/>
          <a:lstStyle>
            <a:lvl1pPr>
              <a:defRPr/>
            </a:lvl1pPr>
          </a:lstStyle>
          <a:p>
            <a:pPr>
              <a:defRPr/>
            </a:pPr>
            <a:fld id="{C6EE862E-5500-4954-A0BB-1FF12E2AE43F}" type="slidenum">
              <a:rPr lang="es-ES"/>
              <a:pPr>
                <a:defRPr/>
              </a:pPr>
              <a:t>‹Nº›</a:t>
            </a:fld>
            <a:endParaRPr lang="es-ES"/>
          </a:p>
        </p:txBody>
      </p:sp>
      <p:sp>
        <p:nvSpPr>
          <p:cNvPr id="4" name="Rectangle 4"/>
          <p:cNvSpPr>
            <a:spLocks noGrp="1" noChangeArrowheads="1"/>
          </p:cNvSpPr>
          <p:nvPr>
            <p:ph type="dt" sz="half" idx="11"/>
          </p:nvPr>
        </p:nvSpPr>
        <p:spPr>
          <a:xfrm>
            <a:off x="0" y="6669088"/>
            <a:ext cx="971550" cy="188912"/>
          </a:xfrm>
          <a:prstGeom prst="rect">
            <a:avLst/>
          </a:prstGeom>
          <a:ln/>
        </p:spPr>
        <p:txBody>
          <a:bodyPr/>
          <a:lstStyle>
            <a:lvl1pPr>
              <a:defRPr/>
            </a:lvl1pPr>
          </a:lstStyle>
          <a:p>
            <a:pPr>
              <a:defRPr/>
            </a:pPr>
            <a:endParaRPr lang="es-E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771D8AF3-CA97-47DD-A975-F44D44747621}" type="slidenum">
              <a:rPr lang="es-ES"/>
              <a:pPr>
                <a:defRPr/>
              </a:pPr>
              <a:t>‹Nº›</a:t>
            </a:fld>
            <a:endParaRPr lang="es-ES"/>
          </a:p>
        </p:txBody>
      </p:sp>
      <p:sp>
        <p:nvSpPr>
          <p:cNvPr id="3" name="Rectangle 4"/>
          <p:cNvSpPr>
            <a:spLocks noGrp="1" noChangeArrowheads="1"/>
          </p:cNvSpPr>
          <p:nvPr>
            <p:ph type="dt" sz="half" idx="11"/>
          </p:nvPr>
        </p:nvSpPr>
        <p:spPr>
          <a:xfrm>
            <a:off x="0" y="6669088"/>
            <a:ext cx="971550" cy="188912"/>
          </a:xfrm>
          <a:prstGeom prst="rect">
            <a:avLst/>
          </a:prstGeom>
          <a:ln/>
        </p:spPr>
        <p:txBody>
          <a:bodyPr/>
          <a:lstStyle>
            <a:lvl1pPr>
              <a:defRPr/>
            </a:lvl1pPr>
          </a:lstStyle>
          <a:p>
            <a:pPr>
              <a:defRPr/>
            </a:pPr>
            <a:endParaRPr lang="es-E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6"/>
          <p:cNvSpPr>
            <a:spLocks noGrp="1" noChangeArrowheads="1"/>
          </p:cNvSpPr>
          <p:nvPr>
            <p:ph type="sldNum" sz="quarter" idx="10"/>
          </p:nvPr>
        </p:nvSpPr>
        <p:spPr>
          <a:ln/>
        </p:spPr>
        <p:txBody>
          <a:bodyPr/>
          <a:lstStyle>
            <a:lvl1pPr>
              <a:defRPr/>
            </a:lvl1pPr>
          </a:lstStyle>
          <a:p>
            <a:pPr>
              <a:defRPr/>
            </a:pPr>
            <a:fld id="{9FE3148F-7118-4A3C-8786-AF3CC1CB257F}" type="slidenum">
              <a:rPr lang="es-ES"/>
              <a:pPr>
                <a:defRPr/>
              </a:pPr>
              <a:t>‹Nº›</a:t>
            </a:fld>
            <a:endParaRPr lang="es-ES"/>
          </a:p>
        </p:txBody>
      </p:sp>
      <p:sp>
        <p:nvSpPr>
          <p:cNvPr id="6" name="Rectangle 4"/>
          <p:cNvSpPr>
            <a:spLocks noGrp="1" noChangeArrowheads="1"/>
          </p:cNvSpPr>
          <p:nvPr>
            <p:ph type="dt" sz="half" idx="11"/>
          </p:nvPr>
        </p:nvSpPr>
        <p:spPr>
          <a:xfrm>
            <a:off x="0" y="6669088"/>
            <a:ext cx="971550" cy="188912"/>
          </a:xfrm>
          <a:prstGeom prst="rect">
            <a:avLst/>
          </a:prstGeom>
          <a:ln/>
        </p:spPr>
        <p:txBody>
          <a:bodyPr/>
          <a:lstStyle>
            <a:lvl1pPr>
              <a:defRPr/>
            </a:lvl1pPr>
          </a:lstStyle>
          <a:p>
            <a:pPr>
              <a:defRPr/>
            </a:pPr>
            <a:endParaRPr lang="es-E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4"/>
          <p:cNvPicPr>
            <a:picLocks noChangeAspect="1" noChangeArrowheads="1"/>
          </p:cNvPicPr>
          <p:nvPr/>
        </p:nvPicPr>
        <p:blipFill>
          <a:blip r:embed="rId14" cstate="print"/>
          <a:srcRect/>
          <a:stretch>
            <a:fillRect/>
          </a:stretch>
        </p:blipFill>
        <p:spPr bwMode="auto">
          <a:xfrm>
            <a:off x="0" y="-7938"/>
            <a:ext cx="8893175" cy="6596063"/>
          </a:xfrm>
          <a:prstGeom prst="rect">
            <a:avLst/>
          </a:prstGeom>
          <a:noFill/>
          <a:ln w="9525">
            <a:noFill/>
            <a:miter lim="800000"/>
            <a:headEnd/>
            <a:tailEnd/>
          </a:ln>
        </p:spPr>
      </p:pic>
      <p:sp>
        <p:nvSpPr>
          <p:cNvPr id="1027" name="Rectangle 3"/>
          <p:cNvSpPr>
            <a:spLocks noGrp="1" noChangeArrowheads="1"/>
          </p:cNvSpPr>
          <p:nvPr>
            <p:ph type="body" idx="1"/>
          </p:nvPr>
        </p:nvSpPr>
        <p:spPr bwMode="auto">
          <a:xfrm>
            <a:off x="900113" y="1196975"/>
            <a:ext cx="7797800" cy="749300"/>
          </a:xfrm>
          <a:prstGeom prst="rect">
            <a:avLst/>
          </a:prstGeom>
          <a:noFill/>
          <a:ln w="1587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p:txBody>
      </p:sp>
      <p:grpSp>
        <p:nvGrpSpPr>
          <p:cNvPr id="2" name="Group 42"/>
          <p:cNvGrpSpPr>
            <a:grpSpLocks/>
          </p:cNvGrpSpPr>
          <p:nvPr/>
        </p:nvGrpSpPr>
        <p:grpSpPr bwMode="auto">
          <a:xfrm>
            <a:off x="1042988" y="0"/>
            <a:ext cx="8101012" cy="665163"/>
            <a:chOff x="1565" y="0"/>
            <a:chExt cx="4195" cy="419"/>
          </a:xfrm>
        </p:grpSpPr>
        <p:sp>
          <p:nvSpPr>
            <p:cNvPr id="3" name="Rectangle 7"/>
            <p:cNvSpPr>
              <a:spLocks noChangeArrowheads="1"/>
            </p:cNvSpPr>
            <p:nvPr userDrawn="1"/>
          </p:nvSpPr>
          <p:spPr bwMode="auto">
            <a:xfrm>
              <a:off x="1565" y="0"/>
              <a:ext cx="4195" cy="255"/>
            </a:xfrm>
            <a:prstGeom prst="rect">
              <a:avLst/>
            </a:prstGeom>
            <a:gradFill rotWithShape="1">
              <a:gsLst>
                <a:gs pos="0">
                  <a:srgbClr val="FED600"/>
                </a:gs>
                <a:gs pos="100000">
                  <a:schemeClr val="bg1"/>
                </a:gs>
              </a:gsLst>
              <a:lin ang="0" scaled="1"/>
            </a:gradFill>
            <a:ln w="9525">
              <a:noFill/>
              <a:miter lim="800000"/>
              <a:headEnd/>
              <a:tailEnd/>
            </a:ln>
            <a:effectLst/>
          </p:spPr>
          <p:txBody>
            <a:bodyPr wrap="none" anchor="ctr"/>
            <a:lstStyle/>
            <a:p>
              <a:pPr algn="r">
                <a:defRPr/>
              </a:pPr>
              <a:endParaRPr lang="es-ES"/>
            </a:p>
          </p:txBody>
        </p:sp>
        <p:sp>
          <p:nvSpPr>
            <p:cNvPr id="1065" name="Rectangle 41"/>
            <p:cNvSpPr>
              <a:spLocks noChangeArrowheads="1"/>
            </p:cNvSpPr>
            <p:nvPr userDrawn="1"/>
          </p:nvSpPr>
          <p:spPr bwMode="auto">
            <a:xfrm>
              <a:off x="1565" y="164"/>
              <a:ext cx="4195" cy="255"/>
            </a:xfrm>
            <a:prstGeom prst="rect">
              <a:avLst/>
            </a:prstGeom>
            <a:gradFill rotWithShape="1">
              <a:gsLst>
                <a:gs pos="0">
                  <a:srgbClr val="FED600"/>
                </a:gs>
                <a:gs pos="100000">
                  <a:schemeClr val="bg1"/>
                </a:gs>
              </a:gsLst>
              <a:lin ang="0" scaled="1"/>
            </a:gradFill>
            <a:ln w="9525">
              <a:noFill/>
              <a:miter lim="800000"/>
              <a:headEnd/>
              <a:tailEnd/>
            </a:ln>
            <a:effectLst/>
          </p:spPr>
          <p:txBody>
            <a:bodyPr wrap="none" anchor="ctr"/>
            <a:lstStyle/>
            <a:p>
              <a:pPr algn="r">
                <a:defRPr/>
              </a:pPr>
              <a:endParaRPr lang="es-ES"/>
            </a:p>
          </p:txBody>
        </p:sp>
      </p:grpSp>
      <p:grpSp>
        <p:nvGrpSpPr>
          <p:cNvPr id="1031" name="Group 43"/>
          <p:cNvGrpSpPr>
            <a:grpSpLocks/>
          </p:cNvGrpSpPr>
          <p:nvPr/>
        </p:nvGrpSpPr>
        <p:grpSpPr bwMode="auto">
          <a:xfrm>
            <a:off x="-9525" y="981075"/>
            <a:ext cx="725488" cy="5621338"/>
            <a:chOff x="0" y="3067"/>
            <a:chExt cx="457" cy="848"/>
          </a:xfrm>
        </p:grpSpPr>
        <p:sp>
          <p:nvSpPr>
            <p:cNvPr id="1064" name="Rectangle 40"/>
            <p:cNvSpPr>
              <a:spLocks noChangeArrowheads="1"/>
            </p:cNvSpPr>
            <p:nvPr userDrawn="1"/>
          </p:nvSpPr>
          <p:spPr bwMode="auto">
            <a:xfrm>
              <a:off x="185" y="3067"/>
              <a:ext cx="272" cy="848"/>
            </a:xfrm>
            <a:prstGeom prst="rect">
              <a:avLst/>
            </a:prstGeom>
            <a:gradFill rotWithShape="1">
              <a:gsLst>
                <a:gs pos="0">
                  <a:srgbClr val="FED600"/>
                </a:gs>
                <a:gs pos="100000">
                  <a:srgbClr val="FED600">
                    <a:gamma/>
                    <a:tint val="6275"/>
                    <a:invGamma/>
                  </a:srgbClr>
                </a:gs>
              </a:gsLst>
              <a:lin ang="5400000" scaled="1"/>
            </a:gradFill>
            <a:ln w="9525">
              <a:noFill/>
              <a:miter lim="800000"/>
              <a:headEnd/>
              <a:tailEnd/>
            </a:ln>
            <a:effectLst/>
          </p:spPr>
          <p:txBody>
            <a:bodyPr wrap="none" anchor="ctr"/>
            <a:lstStyle/>
            <a:p>
              <a:pPr algn="ctr">
                <a:defRPr/>
              </a:pPr>
              <a:endParaRPr lang="es-ES" sz="1800">
                <a:solidFill>
                  <a:srgbClr val="CC0000"/>
                </a:solidFill>
              </a:endParaRPr>
            </a:p>
          </p:txBody>
        </p:sp>
        <p:sp>
          <p:nvSpPr>
            <p:cNvPr id="1063" name="Rectangle 39"/>
            <p:cNvSpPr>
              <a:spLocks noChangeArrowheads="1"/>
            </p:cNvSpPr>
            <p:nvPr userDrawn="1"/>
          </p:nvSpPr>
          <p:spPr bwMode="auto">
            <a:xfrm>
              <a:off x="0" y="3067"/>
              <a:ext cx="341" cy="848"/>
            </a:xfrm>
            <a:prstGeom prst="rect">
              <a:avLst/>
            </a:prstGeom>
            <a:gradFill rotWithShape="1">
              <a:gsLst>
                <a:gs pos="0">
                  <a:srgbClr val="FED600"/>
                </a:gs>
                <a:gs pos="100000">
                  <a:srgbClr val="FED600">
                    <a:gamma/>
                    <a:tint val="6275"/>
                    <a:invGamma/>
                  </a:srgbClr>
                </a:gs>
              </a:gsLst>
              <a:lin ang="5400000" scaled="1"/>
            </a:gradFill>
            <a:ln w="9525">
              <a:noFill/>
              <a:miter lim="800000"/>
              <a:headEnd/>
              <a:tailEnd/>
            </a:ln>
            <a:effectLst/>
          </p:spPr>
          <p:txBody>
            <a:bodyPr wrap="none" anchor="ctr"/>
            <a:lstStyle/>
            <a:p>
              <a:pPr algn="ctr">
                <a:defRPr/>
              </a:pPr>
              <a:endParaRPr lang="es-ES" sz="1800">
                <a:solidFill>
                  <a:srgbClr val="CC0000"/>
                </a:solidFill>
              </a:endParaRPr>
            </a:p>
          </p:txBody>
        </p:sp>
      </p:grpSp>
      <p:pic>
        <p:nvPicPr>
          <p:cNvPr id="1032" name="Picture 45"/>
          <p:cNvPicPr>
            <a:picLocks noChangeAspect="1" noChangeArrowheads="1"/>
          </p:cNvPicPr>
          <p:nvPr/>
        </p:nvPicPr>
        <p:blipFill>
          <a:blip r:embed="rId15" cstate="print"/>
          <a:srcRect/>
          <a:stretch>
            <a:fillRect/>
          </a:stretch>
        </p:blipFill>
        <p:spPr bwMode="auto">
          <a:xfrm>
            <a:off x="6227763" y="4763"/>
            <a:ext cx="2898775" cy="669925"/>
          </a:xfrm>
          <a:prstGeom prst="rect">
            <a:avLst/>
          </a:prstGeom>
          <a:solidFill>
            <a:schemeClr val="bg1"/>
          </a:solidFill>
          <a:ln w="22225">
            <a:solidFill>
              <a:schemeClr val="bg1"/>
            </a:solidFill>
            <a:miter lim="800000"/>
            <a:headEnd/>
            <a:tailEnd/>
          </a:ln>
        </p:spPr>
      </p:pic>
      <p:sp>
        <p:nvSpPr>
          <p:cNvPr id="1033" name="Rectangle 2"/>
          <p:cNvSpPr>
            <a:spLocks noGrp="1" noChangeArrowheads="1"/>
          </p:cNvSpPr>
          <p:nvPr>
            <p:ph type="title"/>
          </p:nvPr>
        </p:nvSpPr>
        <p:spPr bwMode="auto">
          <a:xfrm>
            <a:off x="900113" y="44450"/>
            <a:ext cx="5256212" cy="5762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30" name="Rectangle 6"/>
          <p:cNvSpPr>
            <a:spLocks noGrp="1" noChangeArrowheads="1"/>
          </p:cNvSpPr>
          <p:nvPr>
            <p:ph type="sldNum" sz="quarter" idx="4"/>
          </p:nvPr>
        </p:nvSpPr>
        <p:spPr bwMode="auto">
          <a:xfrm>
            <a:off x="8172450" y="6669088"/>
            <a:ext cx="971550" cy="1889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400" b="1"/>
            </a:lvl1pPr>
          </a:lstStyle>
          <a:p>
            <a:pPr>
              <a:defRPr/>
            </a:pPr>
            <a:fld id="{382A9C2C-8C61-4AC1-A9E6-F9F24BCB02A5}" type="slidenum">
              <a:rPr lang="es-ES" smtClean="0"/>
              <a:pPr>
                <a:defRPr/>
              </a:pPr>
              <a:t>‹Nº›</a:t>
            </a:fld>
            <a:endParaRPr lang="es-E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Lst>
  <p:timing>
    <p:tnLst>
      <p:par>
        <p:cTn id="1" dur="indefinite" restart="never" nodeType="tmRoot"/>
      </p:par>
    </p:tnLst>
  </p:timing>
  <p:hf hdr="0" ftr="0" dt="0"/>
  <p:txStyles>
    <p:titleStyle>
      <a:lvl1pPr algn="l" rtl="0" eaLnBrk="0" fontAlgn="base" hangingPunct="0">
        <a:lnSpc>
          <a:spcPct val="80000"/>
        </a:lnSpc>
        <a:spcBef>
          <a:spcPct val="0"/>
        </a:spcBef>
        <a:spcAft>
          <a:spcPct val="0"/>
        </a:spcAft>
        <a:defRPr sz="2800">
          <a:solidFill>
            <a:schemeClr val="tx1"/>
          </a:solidFill>
          <a:latin typeface="+mj-lt"/>
          <a:ea typeface="+mj-ea"/>
          <a:cs typeface="+mj-cs"/>
        </a:defRPr>
      </a:lvl1pPr>
      <a:lvl2pPr algn="l" rtl="0" eaLnBrk="0" fontAlgn="base" hangingPunct="0">
        <a:lnSpc>
          <a:spcPct val="80000"/>
        </a:lnSpc>
        <a:spcBef>
          <a:spcPct val="0"/>
        </a:spcBef>
        <a:spcAft>
          <a:spcPct val="0"/>
        </a:spcAft>
        <a:defRPr sz="2800">
          <a:solidFill>
            <a:schemeClr val="tx1"/>
          </a:solidFill>
          <a:latin typeface="Verdana" pitchFamily="34" charset="0"/>
        </a:defRPr>
      </a:lvl2pPr>
      <a:lvl3pPr algn="l" rtl="0" eaLnBrk="0" fontAlgn="base" hangingPunct="0">
        <a:lnSpc>
          <a:spcPct val="80000"/>
        </a:lnSpc>
        <a:spcBef>
          <a:spcPct val="0"/>
        </a:spcBef>
        <a:spcAft>
          <a:spcPct val="0"/>
        </a:spcAft>
        <a:defRPr sz="2800">
          <a:solidFill>
            <a:schemeClr val="tx1"/>
          </a:solidFill>
          <a:latin typeface="Verdana" pitchFamily="34" charset="0"/>
        </a:defRPr>
      </a:lvl3pPr>
      <a:lvl4pPr algn="l" rtl="0" eaLnBrk="0" fontAlgn="base" hangingPunct="0">
        <a:lnSpc>
          <a:spcPct val="80000"/>
        </a:lnSpc>
        <a:spcBef>
          <a:spcPct val="0"/>
        </a:spcBef>
        <a:spcAft>
          <a:spcPct val="0"/>
        </a:spcAft>
        <a:defRPr sz="2800">
          <a:solidFill>
            <a:schemeClr val="tx1"/>
          </a:solidFill>
          <a:latin typeface="Verdana" pitchFamily="34" charset="0"/>
        </a:defRPr>
      </a:lvl4pPr>
      <a:lvl5pPr algn="l" rtl="0" eaLnBrk="0" fontAlgn="base" hangingPunct="0">
        <a:lnSpc>
          <a:spcPct val="80000"/>
        </a:lnSpc>
        <a:spcBef>
          <a:spcPct val="0"/>
        </a:spcBef>
        <a:spcAft>
          <a:spcPct val="0"/>
        </a:spcAft>
        <a:defRPr sz="2800">
          <a:solidFill>
            <a:schemeClr val="tx1"/>
          </a:solidFill>
          <a:latin typeface="Verdana" pitchFamily="34" charset="0"/>
        </a:defRPr>
      </a:lvl5pPr>
      <a:lvl6pPr marL="457200" algn="l" rtl="0" fontAlgn="base">
        <a:lnSpc>
          <a:spcPct val="80000"/>
        </a:lnSpc>
        <a:spcBef>
          <a:spcPct val="0"/>
        </a:spcBef>
        <a:spcAft>
          <a:spcPct val="0"/>
        </a:spcAft>
        <a:defRPr sz="2800">
          <a:solidFill>
            <a:schemeClr val="tx1"/>
          </a:solidFill>
          <a:latin typeface="Verdana" pitchFamily="34" charset="0"/>
        </a:defRPr>
      </a:lvl6pPr>
      <a:lvl7pPr marL="914400" algn="l" rtl="0" fontAlgn="base">
        <a:lnSpc>
          <a:spcPct val="80000"/>
        </a:lnSpc>
        <a:spcBef>
          <a:spcPct val="0"/>
        </a:spcBef>
        <a:spcAft>
          <a:spcPct val="0"/>
        </a:spcAft>
        <a:defRPr sz="2800">
          <a:solidFill>
            <a:schemeClr val="tx1"/>
          </a:solidFill>
          <a:latin typeface="Verdana" pitchFamily="34" charset="0"/>
        </a:defRPr>
      </a:lvl7pPr>
      <a:lvl8pPr marL="1371600" algn="l" rtl="0" fontAlgn="base">
        <a:lnSpc>
          <a:spcPct val="80000"/>
        </a:lnSpc>
        <a:spcBef>
          <a:spcPct val="0"/>
        </a:spcBef>
        <a:spcAft>
          <a:spcPct val="0"/>
        </a:spcAft>
        <a:defRPr sz="2800">
          <a:solidFill>
            <a:schemeClr val="tx1"/>
          </a:solidFill>
          <a:latin typeface="Verdana" pitchFamily="34" charset="0"/>
        </a:defRPr>
      </a:lvl8pPr>
      <a:lvl9pPr marL="1828800" algn="l" rtl="0" fontAlgn="base">
        <a:lnSpc>
          <a:spcPct val="80000"/>
        </a:lnSpc>
        <a:spcBef>
          <a:spcPct val="0"/>
        </a:spcBef>
        <a:spcAft>
          <a:spcPct val="0"/>
        </a:spcAft>
        <a:defRPr sz="2800">
          <a:solidFill>
            <a:schemeClr val="tx1"/>
          </a:solidFill>
          <a:latin typeface="Verdana" pitchFamily="34" charset="0"/>
        </a:defRPr>
      </a:lvl9pPr>
    </p:titleStyle>
    <p:bodyStyle>
      <a:lvl1pPr marL="342900" indent="-342900" algn="l" rtl="0" eaLnBrk="0" fontAlgn="base" hangingPunct="0">
        <a:spcBef>
          <a:spcPct val="20000"/>
        </a:spcBef>
        <a:spcAft>
          <a:spcPct val="0"/>
        </a:spcAft>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8.wmf"/><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857250" y="2357438"/>
            <a:ext cx="8286750" cy="1928812"/>
          </a:xfrm>
          <a:prstGeom prst="rect">
            <a:avLst/>
          </a:prstGeom>
          <a:noFill/>
          <a:ln w="9525">
            <a:noFill/>
            <a:miter lim="800000"/>
            <a:headEnd/>
            <a:tailEnd/>
          </a:ln>
        </p:spPr>
        <p:txBody>
          <a:bodyPr anchor="ctr"/>
          <a:lstStyle/>
          <a:p>
            <a:pPr algn="ctr">
              <a:defRPr/>
            </a:pPr>
            <a:endParaRPr lang="es-ES" sz="2400" b="1" dirty="0">
              <a:solidFill>
                <a:srgbClr val="000066"/>
              </a:solidFill>
              <a:cs typeface="Arial" charset="0"/>
            </a:endParaRPr>
          </a:p>
          <a:p>
            <a:pPr algn="ctr">
              <a:defRPr/>
            </a:pPr>
            <a:r>
              <a:rPr lang="es-ES" sz="2400" b="1" dirty="0" smtClean="0">
                <a:solidFill>
                  <a:srgbClr val="000066"/>
                </a:solidFill>
                <a:effectLst>
                  <a:outerShdw blurRad="38100" dist="38100" dir="2700000" algn="tl">
                    <a:srgbClr val="000000">
                      <a:alpha val="43137"/>
                    </a:srgbClr>
                  </a:outerShdw>
                </a:effectLst>
                <a:cs typeface="Arial" charset="0"/>
              </a:rPr>
              <a:t>Plan Nacional e Integral de Turismo</a:t>
            </a:r>
            <a:endParaRPr lang="es-ES" sz="2400" b="1" dirty="0">
              <a:solidFill>
                <a:srgbClr val="000066"/>
              </a:solidFill>
              <a:effectLst>
                <a:outerShdw blurRad="38100" dist="38100" dir="2700000" algn="tl">
                  <a:srgbClr val="000000">
                    <a:alpha val="43137"/>
                  </a:srgbClr>
                </a:outerShdw>
              </a:effectLst>
              <a:cs typeface="Arial" charset="0"/>
            </a:endParaRPr>
          </a:p>
          <a:p>
            <a:pPr algn="ctr">
              <a:defRPr/>
            </a:pPr>
            <a:r>
              <a:rPr lang="es-ES" sz="1800" b="1" dirty="0" smtClean="0">
                <a:solidFill>
                  <a:srgbClr val="000066"/>
                </a:solidFill>
                <a:cs typeface="Arial" charset="0"/>
              </a:rPr>
              <a:t>(PNIT)</a:t>
            </a:r>
            <a:endParaRPr lang="es-ES" sz="1800" b="1" dirty="0">
              <a:solidFill>
                <a:srgbClr val="000066"/>
              </a:solidFill>
              <a:cs typeface="Arial" charset="0"/>
            </a:endParaRPr>
          </a:p>
          <a:p>
            <a:pPr algn="ctr">
              <a:defRPr/>
            </a:pPr>
            <a:endParaRPr lang="es-ES" sz="3200" b="1" dirty="0">
              <a:solidFill>
                <a:srgbClr val="000066"/>
              </a:solidFill>
              <a:cs typeface="Arial" charset="0"/>
            </a:endParaRPr>
          </a:p>
          <a:p>
            <a:pPr algn="ctr">
              <a:defRPr/>
            </a:pPr>
            <a:r>
              <a:rPr lang="es-ES" sz="1800" b="1" dirty="0" smtClean="0">
                <a:cs typeface="Arial" charset="0"/>
              </a:rPr>
              <a:t>22 </a:t>
            </a:r>
            <a:r>
              <a:rPr lang="es-ES" sz="1800" b="1" dirty="0">
                <a:cs typeface="Arial" charset="0"/>
              </a:rPr>
              <a:t>de </a:t>
            </a:r>
            <a:r>
              <a:rPr lang="es-ES" sz="1800" b="1" dirty="0" smtClean="0">
                <a:cs typeface="Arial" charset="0"/>
              </a:rPr>
              <a:t>junio de </a:t>
            </a:r>
            <a:r>
              <a:rPr lang="es-ES" sz="1800" b="1" dirty="0">
                <a:cs typeface="Arial" charset="0"/>
              </a:rPr>
              <a:t>2012</a:t>
            </a:r>
          </a:p>
          <a:p>
            <a:pPr algn="ctr">
              <a:lnSpc>
                <a:spcPct val="80000"/>
              </a:lnSpc>
              <a:defRPr/>
            </a:pPr>
            <a:endParaRPr lang="es-ES" sz="1800" b="1" dirty="0">
              <a:solidFill>
                <a:srgbClr val="800000"/>
              </a:solidFill>
              <a:cs typeface="Arial" charset="0"/>
            </a:endParaRPr>
          </a:p>
          <a:p>
            <a:pPr algn="ctr">
              <a:lnSpc>
                <a:spcPct val="80000"/>
              </a:lnSpc>
              <a:defRPr/>
            </a:pPr>
            <a:endParaRPr lang="es-ES" sz="1800" b="1" dirty="0">
              <a:solidFill>
                <a:srgbClr val="800000"/>
              </a:solidFill>
              <a:cs typeface="Arial" charset="0"/>
            </a:endParaRPr>
          </a:p>
          <a:p>
            <a:pPr algn="ctr">
              <a:lnSpc>
                <a:spcPct val="80000"/>
              </a:lnSpc>
              <a:defRPr/>
            </a:pPr>
            <a:endParaRPr lang="es-ES" sz="1800" b="1" dirty="0">
              <a:solidFill>
                <a:srgbClr val="800000"/>
              </a:solidFill>
              <a:cs typeface="Arial" charset="0"/>
            </a:endParaRPr>
          </a:p>
          <a:p>
            <a:pPr algn="ctr">
              <a:defRPr/>
            </a:pPr>
            <a:endParaRPr lang="es-ES" sz="2800" b="1" dirty="0">
              <a:solidFill>
                <a:srgbClr val="000066"/>
              </a:solidFill>
              <a:latin typeface="Verdana" pitchFamily="34" charset="0"/>
            </a:endParaRPr>
          </a:p>
          <a:p>
            <a:pPr algn="ctr">
              <a:lnSpc>
                <a:spcPct val="70000"/>
              </a:lnSpc>
              <a:defRPr/>
            </a:pPr>
            <a:endParaRPr lang="es-ES" sz="2800" dirty="0">
              <a:solidFill>
                <a:srgbClr val="000066"/>
              </a:solidFill>
              <a:latin typeface="Verdan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bwMode="auto">
          <a:xfrm>
            <a:off x="977929" y="1052736"/>
            <a:ext cx="3888000" cy="1468748"/>
          </a:xfrm>
          <a:prstGeom prst="rect">
            <a:avLst/>
          </a:prstGeom>
          <a:solidFill>
            <a:schemeClr val="bg1"/>
          </a:solid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r>
              <a:rPr lang="es-ES" dirty="0">
                <a:solidFill>
                  <a:srgbClr val="000066"/>
                </a:solidFill>
              </a:rPr>
              <a:t>Eje </a:t>
            </a:r>
            <a:r>
              <a:rPr lang="es-ES" dirty="0" smtClean="0">
                <a:solidFill>
                  <a:srgbClr val="000066"/>
                </a:solidFill>
              </a:rPr>
              <a:t>1: MARCA ESPAÑA</a:t>
            </a:r>
            <a:endParaRPr lang="es-ES" dirty="0">
              <a:solidFill>
                <a:srgbClr val="000066"/>
              </a:solidFill>
            </a:endParaRPr>
          </a:p>
          <a:p>
            <a:pPr marL="285750" lvl="0" indent="-285750">
              <a:buFont typeface="Arial" pitchFamily="34" charset="0"/>
              <a:buChar char="•"/>
            </a:pPr>
            <a:r>
              <a:rPr lang="es-ES" sz="1400" dirty="0" smtClean="0">
                <a:solidFill>
                  <a:srgbClr val="000000"/>
                </a:solidFill>
              </a:rPr>
              <a:t>Marca España</a:t>
            </a:r>
            <a:endParaRPr lang="es-ES" sz="1400" dirty="0">
              <a:solidFill>
                <a:srgbClr val="000000"/>
              </a:solidFill>
            </a:endParaRPr>
          </a:p>
          <a:p>
            <a:pPr marL="285750" lvl="0" indent="-285750">
              <a:buFont typeface="Arial" pitchFamily="34" charset="0"/>
              <a:buChar char="•"/>
            </a:pPr>
            <a:r>
              <a:rPr lang="es-ES" sz="1400" dirty="0" smtClean="0">
                <a:solidFill>
                  <a:srgbClr val="000000"/>
                </a:solidFill>
              </a:rPr>
              <a:t>Puesta en marcha Plan Estratégico de Marketing</a:t>
            </a:r>
            <a:endParaRPr lang="es-ES" sz="1400" dirty="0">
              <a:solidFill>
                <a:srgbClr val="000000"/>
              </a:solidFill>
            </a:endParaRPr>
          </a:p>
          <a:p>
            <a:pPr marL="285750" lvl="0" indent="-285750">
              <a:buFont typeface="Arial" pitchFamily="34" charset="0"/>
              <a:buChar char="•"/>
            </a:pPr>
            <a:r>
              <a:rPr lang="es-ES" sz="1400" dirty="0" smtClean="0">
                <a:solidFill>
                  <a:srgbClr val="000000"/>
                </a:solidFill>
              </a:rPr>
              <a:t>Representación permanente en la UE</a:t>
            </a:r>
          </a:p>
          <a:p>
            <a:pPr lvl="0"/>
            <a:endParaRPr lang="es-ES" sz="1400" dirty="0" smtClean="0">
              <a:solidFill>
                <a:srgbClr val="000000"/>
              </a:solidFill>
            </a:endParaRPr>
          </a:p>
        </p:txBody>
      </p:sp>
      <p:sp>
        <p:nvSpPr>
          <p:cNvPr id="10" name="9 Rectángulo"/>
          <p:cNvSpPr/>
          <p:nvPr/>
        </p:nvSpPr>
        <p:spPr bwMode="auto">
          <a:xfrm>
            <a:off x="4837329" y="1055844"/>
            <a:ext cx="3888000" cy="1437052"/>
          </a:xfrm>
          <a:prstGeom prst="rect">
            <a:avLst/>
          </a:prstGeom>
          <a:solidFill>
            <a:schemeClr val="bg1"/>
          </a:solid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s-ES" dirty="0" smtClean="0">
                <a:solidFill>
                  <a:srgbClr val="000066"/>
                </a:solidFill>
              </a:rPr>
              <a:t>Eje 2: CLIENTE</a:t>
            </a:r>
            <a:endParaRPr lang="es-ES" dirty="0">
              <a:solidFill>
                <a:srgbClr val="000066"/>
              </a:solidFill>
            </a:endParaRPr>
          </a:p>
          <a:p>
            <a:pPr marL="285750" indent="-285750">
              <a:buFont typeface="Arial" pitchFamily="34" charset="0"/>
              <a:buChar char="•"/>
            </a:pPr>
            <a:r>
              <a:rPr lang="es-ES" sz="1400" dirty="0" smtClean="0"/>
              <a:t>Fidelización España</a:t>
            </a:r>
          </a:p>
          <a:p>
            <a:pPr marL="285750" indent="-285750">
              <a:buFont typeface="Arial" pitchFamily="34" charset="0"/>
              <a:buChar char="•"/>
            </a:pPr>
            <a:r>
              <a:rPr lang="es-ES" sz="1400" dirty="0" smtClean="0"/>
              <a:t>Estímulo </a:t>
            </a:r>
            <a:r>
              <a:rPr lang="es-ES" sz="1400" dirty="0"/>
              <a:t>demanda nacional</a:t>
            </a:r>
          </a:p>
          <a:p>
            <a:pPr marL="285750" indent="-285750">
              <a:buFont typeface="Arial" pitchFamily="34" charset="0"/>
              <a:buChar char="•"/>
            </a:pPr>
            <a:r>
              <a:rPr lang="es-ES" sz="1400" dirty="0" smtClean="0"/>
              <a:t>Optimización </a:t>
            </a:r>
            <a:r>
              <a:rPr lang="es-ES" sz="1400" dirty="0"/>
              <a:t>expedición visados</a:t>
            </a:r>
          </a:p>
          <a:p>
            <a:pPr marL="285750" indent="-285750">
              <a:buFont typeface="Arial" pitchFamily="34" charset="0"/>
              <a:buChar char="•"/>
            </a:pPr>
            <a:r>
              <a:rPr lang="es-ES" sz="1400" dirty="0" smtClean="0"/>
              <a:t>Tasas aeroportuarias</a:t>
            </a:r>
            <a:endParaRPr lang="es-ES" sz="1400" dirty="0"/>
          </a:p>
        </p:txBody>
      </p:sp>
      <p:sp>
        <p:nvSpPr>
          <p:cNvPr id="12" name="11 Rectángulo"/>
          <p:cNvSpPr/>
          <p:nvPr/>
        </p:nvSpPr>
        <p:spPr bwMode="auto">
          <a:xfrm>
            <a:off x="977929" y="2492895"/>
            <a:ext cx="3888000" cy="2737013"/>
          </a:xfrm>
          <a:prstGeom prst="rect">
            <a:avLst/>
          </a:prstGeom>
          <a:solidFill>
            <a:schemeClr val="bg1"/>
          </a:solid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s-ES" dirty="0" smtClean="0">
                <a:solidFill>
                  <a:srgbClr val="000066"/>
                </a:solidFill>
              </a:rPr>
              <a:t>Eje 3: OFERTA </a:t>
            </a:r>
            <a:r>
              <a:rPr lang="es-ES" dirty="0">
                <a:solidFill>
                  <a:srgbClr val="000066"/>
                </a:solidFill>
              </a:rPr>
              <a:t>Y DESTINOS</a:t>
            </a:r>
          </a:p>
          <a:p>
            <a:pPr marL="285750" indent="-285750">
              <a:buFont typeface="Arial" pitchFamily="34" charset="0"/>
              <a:buChar char="•"/>
            </a:pPr>
            <a:r>
              <a:rPr lang="es-ES" sz="1400" dirty="0"/>
              <a:t>Reconversión destinos maduros</a:t>
            </a:r>
          </a:p>
          <a:p>
            <a:pPr marL="285750" indent="-285750">
              <a:buFont typeface="Arial" pitchFamily="34" charset="0"/>
              <a:buChar char="•"/>
            </a:pPr>
            <a:r>
              <a:rPr lang="es-ES" sz="1400" dirty="0"/>
              <a:t>Líneas crédito </a:t>
            </a:r>
            <a:r>
              <a:rPr lang="es-ES" sz="1400" dirty="0" smtClean="0"/>
              <a:t>renovación infraestructuras</a:t>
            </a:r>
          </a:p>
          <a:p>
            <a:pPr marL="285750" indent="-285750">
              <a:buFont typeface="Arial" pitchFamily="34" charset="0"/>
              <a:buChar char="•"/>
            </a:pPr>
            <a:r>
              <a:rPr lang="es-ES" sz="1400" dirty="0" smtClean="0"/>
              <a:t>Apoyo Municipios Turísticos</a:t>
            </a:r>
            <a:endParaRPr lang="es-ES" sz="1400" dirty="0"/>
          </a:p>
          <a:p>
            <a:pPr marL="285750" indent="-285750">
              <a:buFont typeface="Arial" pitchFamily="34" charset="0"/>
              <a:buChar char="•"/>
            </a:pPr>
            <a:r>
              <a:rPr lang="es-ES" sz="1400" dirty="0" smtClean="0"/>
              <a:t>Destinos inteligentes</a:t>
            </a:r>
            <a:endParaRPr lang="es-ES" sz="1400" dirty="0"/>
          </a:p>
          <a:p>
            <a:pPr marL="285750" indent="-285750">
              <a:buFont typeface="Arial" pitchFamily="34" charset="0"/>
              <a:buChar char="•"/>
            </a:pPr>
            <a:r>
              <a:rPr lang="es-ES" sz="1400" dirty="0"/>
              <a:t>Agencias de gestión de experiencias</a:t>
            </a:r>
          </a:p>
          <a:p>
            <a:pPr marL="285750" indent="-285750">
              <a:buFont typeface="Arial" pitchFamily="34" charset="0"/>
              <a:buChar char="•"/>
            </a:pPr>
            <a:r>
              <a:rPr lang="es-ES" sz="1400" dirty="0"/>
              <a:t>Homogeneización </a:t>
            </a:r>
            <a:r>
              <a:rPr lang="es-ES" sz="1400" dirty="0" smtClean="0"/>
              <a:t>Clasificación hotelera y </a:t>
            </a:r>
            <a:r>
              <a:rPr lang="es-ES" sz="1400" dirty="0" err="1" smtClean="0"/>
              <a:t>alojativa</a:t>
            </a:r>
            <a:endParaRPr lang="es-ES" sz="1400" dirty="0"/>
          </a:p>
          <a:p>
            <a:pPr marL="285750" indent="-285750">
              <a:buFont typeface="Arial" pitchFamily="34" charset="0"/>
              <a:buChar char="•"/>
            </a:pPr>
            <a:r>
              <a:rPr lang="es-ES" sz="1400" dirty="0"/>
              <a:t>Sistema de calidad turístico español</a:t>
            </a:r>
          </a:p>
          <a:p>
            <a:pPr marL="285750" indent="-285750">
              <a:buFont typeface="Arial" pitchFamily="34" charset="0"/>
              <a:buChar char="•"/>
            </a:pPr>
            <a:r>
              <a:rPr lang="es-ES" sz="1400" dirty="0"/>
              <a:t>Patrimonio cultural, natural y </a:t>
            </a:r>
            <a:r>
              <a:rPr lang="es-ES" sz="1400" dirty="0" err="1"/>
              <a:t>enogastronómico</a:t>
            </a:r>
            <a:endParaRPr lang="es-ES" sz="1400" dirty="0"/>
          </a:p>
          <a:p>
            <a:pPr marL="285750" indent="-285750">
              <a:buFont typeface="Arial" pitchFamily="34" charset="0"/>
              <a:buChar char="•"/>
            </a:pPr>
            <a:r>
              <a:rPr lang="es-ES" sz="1400" dirty="0"/>
              <a:t>Fomento Turismo </a:t>
            </a:r>
            <a:r>
              <a:rPr lang="es-ES" sz="1400" dirty="0" smtClean="0"/>
              <a:t>Sostenible</a:t>
            </a:r>
            <a:endParaRPr lang="es-ES" sz="1400" dirty="0"/>
          </a:p>
        </p:txBody>
      </p:sp>
      <p:sp>
        <p:nvSpPr>
          <p:cNvPr id="13" name="12 Rectángulo"/>
          <p:cNvSpPr/>
          <p:nvPr/>
        </p:nvSpPr>
        <p:spPr bwMode="auto">
          <a:xfrm>
            <a:off x="4837329" y="2501516"/>
            <a:ext cx="3888000" cy="2727684"/>
          </a:xfrm>
          <a:prstGeom prst="rect">
            <a:avLst/>
          </a:prstGeom>
          <a:solidFill>
            <a:schemeClr val="bg1"/>
          </a:solid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s-ES" dirty="0" smtClean="0">
                <a:solidFill>
                  <a:srgbClr val="000066"/>
                </a:solidFill>
              </a:rPr>
              <a:t>Eje 4: ALINEAMIENTO</a:t>
            </a:r>
          </a:p>
          <a:p>
            <a:pPr marL="285750" indent="-285750">
              <a:buFont typeface="Arial" pitchFamily="34" charset="0"/>
              <a:buChar char="•"/>
            </a:pPr>
            <a:r>
              <a:rPr lang="es-ES" sz="1400" dirty="0" smtClean="0"/>
              <a:t>Impacto </a:t>
            </a:r>
            <a:r>
              <a:rPr lang="es-ES" sz="1400" dirty="0"/>
              <a:t>turístico </a:t>
            </a:r>
            <a:r>
              <a:rPr lang="es-ES" sz="1400" dirty="0" smtClean="0"/>
              <a:t>de las normas</a:t>
            </a:r>
            <a:endParaRPr lang="es-ES" sz="1400" dirty="0"/>
          </a:p>
          <a:p>
            <a:pPr marL="285750" indent="-285750">
              <a:buFont typeface="Arial" pitchFamily="34" charset="0"/>
              <a:buChar char="•"/>
            </a:pPr>
            <a:r>
              <a:rPr lang="es-ES" sz="1400" dirty="0"/>
              <a:t>Unidad de mercado</a:t>
            </a:r>
          </a:p>
          <a:p>
            <a:pPr marL="285750" indent="-285750">
              <a:buFont typeface="Arial" pitchFamily="34" charset="0"/>
              <a:buChar char="•"/>
            </a:pPr>
            <a:r>
              <a:rPr lang="es-ES" sz="1400" dirty="0"/>
              <a:t>Modificación legislación</a:t>
            </a:r>
          </a:p>
          <a:p>
            <a:pPr marL="285750" indent="-285750">
              <a:buFont typeface="Arial" pitchFamily="34" charset="0"/>
              <a:buChar char="•"/>
            </a:pPr>
            <a:r>
              <a:rPr lang="es-ES" sz="1400" dirty="0"/>
              <a:t>Entrada sector privado decisión y financiación Turespaña</a:t>
            </a:r>
          </a:p>
          <a:p>
            <a:pPr marL="285750" indent="-285750">
              <a:buFont typeface="Arial" pitchFamily="34" charset="0"/>
              <a:buChar char="•"/>
            </a:pPr>
            <a:r>
              <a:rPr lang="es-ES" sz="1400" dirty="0"/>
              <a:t>Apoyo a la internacionalización</a:t>
            </a:r>
          </a:p>
          <a:p>
            <a:pPr marL="285750" indent="-285750">
              <a:buFont typeface="Arial" pitchFamily="34" charset="0"/>
              <a:buChar char="•"/>
            </a:pPr>
            <a:r>
              <a:rPr lang="es-ES" sz="1400" dirty="0"/>
              <a:t>Ventanilla </a:t>
            </a:r>
            <a:r>
              <a:rPr lang="es-ES" sz="1400" dirty="0" smtClean="0"/>
              <a:t>Única</a:t>
            </a:r>
            <a:endParaRPr kumimoji="0" lang="es-ES" sz="1400" b="0" i="0" u="none" strike="noStrike" cap="none" normalizeH="0" baseline="0" dirty="0" smtClean="0">
              <a:ln>
                <a:noFill/>
              </a:ln>
              <a:solidFill>
                <a:schemeClr val="tx1"/>
              </a:solidFill>
              <a:effectLst/>
              <a:latin typeface="Arial" charset="0"/>
            </a:endParaRPr>
          </a:p>
          <a:p>
            <a:pPr marL="285750" indent="-285750">
              <a:buFont typeface="Arial" pitchFamily="34" charset="0"/>
              <a:buChar char="•"/>
            </a:pPr>
            <a:endParaRPr lang="es-ES" sz="1400" dirty="0" smtClean="0"/>
          </a:p>
          <a:p>
            <a:endParaRPr kumimoji="0" lang="es-ES" sz="2000" b="0" i="0" u="none" strike="noStrike" cap="none" normalizeH="0" baseline="0" dirty="0" smtClean="0">
              <a:ln>
                <a:noFill/>
              </a:ln>
              <a:solidFill>
                <a:schemeClr val="tx1"/>
              </a:solidFill>
              <a:effectLst/>
              <a:latin typeface="Arial" charset="0"/>
            </a:endParaRPr>
          </a:p>
        </p:txBody>
      </p:sp>
      <p:sp>
        <p:nvSpPr>
          <p:cNvPr id="15" name="14 Rectángulo"/>
          <p:cNvSpPr/>
          <p:nvPr/>
        </p:nvSpPr>
        <p:spPr bwMode="auto">
          <a:xfrm>
            <a:off x="977928" y="5229200"/>
            <a:ext cx="3876215" cy="1224136"/>
          </a:xfrm>
          <a:prstGeom prst="rect">
            <a:avLst/>
          </a:prstGeom>
          <a:solidFill>
            <a:schemeClr val="bg1"/>
          </a:solid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s-ES" dirty="0" smtClean="0">
                <a:solidFill>
                  <a:srgbClr val="000066"/>
                </a:solidFill>
              </a:rPr>
              <a:t>Eje 5: CONOCIMIENTO</a:t>
            </a:r>
            <a:endParaRPr lang="es-ES" dirty="0">
              <a:solidFill>
                <a:srgbClr val="000066"/>
              </a:solidFill>
            </a:endParaRPr>
          </a:p>
          <a:p>
            <a:pPr marL="285750" indent="-285750">
              <a:buFont typeface="Arial" pitchFamily="34" charset="0"/>
              <a:buChar char="•"/>
            </a:pPr>
            <a:r>
              <a:rPr lang="es-ES" sz="1400" dirty="0"/>
              <a:t>Catálogo de </a:t>
            </a:r>
            <a:r>
              <a:rPr lang="es-ES" sz="1400" dirty="0" smtClean="0"/>
              <a:t>servicios Turespaña</a:t>
            </a:r>
            <a:endParaRPr lang="es-ES" sz="1400" dirty="0"/>
          </a:p>
          <a:p>
            <a:pPr marL="285750" indent="-285750">
              <a:buFont typeface="Arial" pitchFamily="34" charset="0"/>
              <a:buChar char="•"/>
            </a:pPr>
            <a:r>
              <a:rPr lang="es-ES" sz="1400" dirty="0"/>
              <a:t>Reorganización </a:t>
            </a:r>
            <a:r>
              <a:rPr lang="es-ES" sz="1400" dirty="0" smtClean="0"/>
              <a:t> y modernización </a:t>
            </a:r>
            <a:r>
              <a:rPr lang="es-ES" sz="1400" dirty="0" err="1"/>
              <a:t>OETs</a:t>
            </a:r>
            <a:endParaRPr lang="es-ES" sz="1400" dirty="0"/>
          </a:p>
          <a:p>
            <a:pPr marL="285750" indent="-285750">
              <a:buFont typeface="Arial" pitchFamily="34" charset="0"/>
              <a:buChar char="•"/>
            </a:pPr>
            <a:r>
              <a:rPr lang="es-ES" sz="1400" dirty="0"/>
              <a:t>Reorientación estadísticas de turismo</a:t>
            </a:r>
          </a:p>
        </p:txBody>
      </p:sp>
      <p:sp>
        <p:nvSpPr>
          <p:cNvPr id="16" name="15 Rectángulo"/>
          <p:cNvSpPr/>
          <p:nvPr/>
        </p:nvSpPr>
        <p:spPr bwMode="auto">
          <a:xfrm>
            <a:off x="4833729" y="5229200"/>
            <a:ext cx="3888000" cy="1224136"/>
          </a:xfrm>
          <a:prstGeom prst="rect">
            <a:avLst/>
          </a:prstGeom>
          <a:solidFill>
            <a:schemeClr val="bg1"/>
          </a:solid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s-ES" dirty="0" smtClean="0">
                <a:solidFill>
                  <a:srgbClr val="000066"/>
                </a:solidFill>
              </a:rPr>
              <a:t>Eje 6: TALENTO</a:t>
            </a:r>
            <a:endParaRPr lang="es-ES" dirty="0">
              <a:solidFill>
                <a:srgbClr val="000066"/>
              </a:solidFill>
            </a:endParaRPr>
          </a:p>
          <a:p>
            <a:pPr marL="285750" indent="-285750">
              <a:buFont typeface="Arial" pitchFamily="34" charset="0"/>
              <a:buChar char="•"/>
            </a:pPr>
            <a:r>
              <a:rPr lang="es-ES" sz="1400" dirty="0"/>
              <a:t>Líneas crédito jóvenes emprendedores</a:t>
            </a:r>
          </a:p>
          <a:p>
            <a:pPr marL="285750" indent="-285750">
              <a:buFont typeface="Arial" pitchFamily="34" charset="0"/>
              <a:buChar char="•"/>
            </a:pPr>
            <a:r>
              <a:rPr lang="es-ES" sz="1400" dirty="0"/>
              <a:t>Programa Emprendedores Turísticos</a:t>
            </a:r>
          </a:p>
          <a:p>
            <a:pPr marL="285750" indent="-285750">
              <a:buFont typeface="Arial" pitchFamily="34" charset="0"/>
              <a:buChar char="•"/>
            </a:pPr>
            <a:r>
              <a:rPr lang="es-ES" sz="1400" dirty="0"/>
              <a:t>Adecuación oferta formativa al mercado</a:t>
            </a:r>
          </a:p>
        </p:txBody>
      </p:sp>
      <p:sp>
        <p:nvSpPr>
          <p:cNvPr id="11" name="1 Título"/>
          <p:cNvSpPr>
            <a:spLocks noGrp="1"/>
          </p:cNvSpPr>
          <p:nvPr>
            <p:ph type="title"/>
          </p:nvPr>
        </p:nvSpPr>
        <p:spPr>
          <a:xfrm>
            <a:off x="900113" y="44450"/>
            <a:ext cx="5256212" cy="576263"/>
          </a:xfrm>
        </p:spPr>
        <p:txBody>
          <a:bodyPr/>
          <a:lstStyle/>
          <a:p>
            <a:r>
              <a:rPr lang="en-US" sz="2400" dirty="0" smtClean="0"/>
              <a:t>8. 28 </a:t>
            </a:r>
            <a:r>
              <a:rPr lang="en-US" sz="2400" dirty="0" err="1" smtClean="0"/>
              <a:t>medidas</a:t>
            </a:r>
            <a:r>
              <a:rPr lang="en-US" sz="2400" dirty="0" smtClean="0"/>
              <a:t> con 104 </a:t>
            </a:r>
            <a:r>
              <a:rPr lang="en-US" sz="2400" dirty="0" err="1" smtClean="0"/>
              <a:t>acciones</a:t>
            </a:r>
            <a:r>
              <a:rPr lang="en-US" sz="2400" dirty="0" smtClean="0"/>
              <a:t> </a:t>
            </a:r>
            <a:r>
              <a:rPr lang="en-US" sz="2400" dirty="0" err="1" smtClean="0"/>
              <a:t>agrupadas</a:t>
            </a:r>
            <a:r>
              <a:rPr lang="en-US" sz="2400" dirty="0" smtClean="0"/>
              <a:t> en 6 </a:t>
            </a:r>
            <a:r>
              <a:rPr lang="en-US" sz="2400" dirty="0" err="1" smtClean="0"/>
              <a:t>ejes</a:t>
            </a:r>
            <a:endParaRPr lang="en-US" sz="2400" dirty="0"/>
          </a:p>
        </p:txBody>
      </p:sp>
      <p:sp>
        <p:nvSpPr>
          <p:cNvPr id="4" name="3 Marcador de número de diapositiva"/>
          <p:cNvSpPr>
            <a:spLocks noGrp="1"/>
          </p:cNvSpPr>
          <p:nvPr>
            <p:ph type="sldNum" sz="quarter" idx="10"/>
          </p:nvPr>
        </p:nvSpPr>
        <p:spPr/>
        <p:txBody>
          <a:bodyPr/>
          <a:lstStyle/>
          <a:p>
            <a:pPr>
              <a:defRPr/>
            </a:pPr>
            <a:r>
              <a:rPr lang="es-ES" dirty="0" smtClean="0"/>
              <a:t>9</a:t>
            </a:r>
            <a:endParaRPr lang="es-ES" dirty="0"/>
          </a:p>
        </p:txBody>
      </p:sp>
    </p:spTree>
    <p:extLst>
      <p:ext uri="{BB962C8B-B14F-4D97-AF65-F5344CB8AC3E}">
        <p14:creationId xmlns:p14="http://schemas.microsoft.com/office/powerpoint/2010/main" xmlns="" val="76210479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4" name="Picture 70" descr="http://www.tourspain.es/NR/rdonlyres/4973DBD4-931E-46D7-BF9F-3CD8A1F23AD2/0/logo_turesp.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56418" y="2136621"/>
            <a:ext cx="1686207" cy="750362"/>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1 Título"/>
          <p:cNvSpPr>
            <a:spLocks noGrp="1"/>
          </p:cNvSpPr>
          <p:nvPr>
            <p:ph type="title"/>
          </p:nvPr>
        </p:nvSpPr>
        <p:spPr>
          <a:xfrm>
            <a:off x="900113" y="44450"/>
            <a:ext cx="5256212" cy="576263"/>
          </a:xfrm>
        </p:spPr>
        <p:txBody>
          <a:bodyPr/>
          <a:lstStyle/>
          <a:p>
            <a:r>
              <a:rPr lang="en-US" sz="2400" dirty="0" err="1" smtClean="0"/>
              <a:t>Agrupación</a:t>
            </a:r>
            <a:r>
              <a:rPr lang="en-US" sz="2400" dirty="0" smtClean="0"/>
              <a:t> </a:t>
            </a:r>
            <a:r>
              <a:rPr lang="en-US" sz="2400" dirty="0" err="1" smtClean="0"/>
              <a:t>temática</a:t>
            </a:r>
            <a:r>
              <a:rPr lang="en-US" sz="2400" dirty="0" smtClean="0"/>
              <a:t> de las </a:t>
            </a:r>
            <a:r>
              <a:rPr lang="en-US" sz="2400" dirty="0" err="1" smtClean="0"/>
              <a:t>medidas</a:t>
            </a:r>
            <a:endParaRPr lang="en-US" sz="2400" dirty="0"/>
          </a:p>
        </p:txBody>
      </p:sp>
      <p:sp>
        <p:nvSpPr>
          <p:cNvPr id="9" name="2 Marcador de contenido"/>
          <p:cNvSpPr>
            <a:spLocks noGrp="1"/>
          </p:cNvSpPr>
          <p:nvPr>
            <p:ph idx="1"/>
          </p:nvPr>
        </p:nvSpPr>
        <p:spPr>
          <a:xfrm>
            <a:off x="900113" y="707210"/>
            <a:ext cx="7797800" cy="749300"/>
          </a:xfrm>
        </p:spPr>
        <p:txBody>
          <a:bodyPr/>
          <a:lstStyle/>
          <a:p>
            <a:pPr algn="ctr">
              <a:spcBef>
                <a:spcPct val="0"/>
              </a:spcBef>
            </a:pPr>
            <a:r>
              <a:rPr lang="es-ES" sz="2000" kern="1200" dirty="0" smtClean="0">
                <a:solidFill>
                  <a:srgbClr val="000066"/>
                </a:solidFill>
                <a:latin typeface="Arial" charset="0"/>
              </a:rPr>
              <a:t>ATRACCIÓN DEL TURISMO A ESPAÑA</a:t>
            </a:r>
            <a:endParaRPr lang="es-ES" sz="2000" kern="1200" dirty="0">
              <a:solidFill>
                <a:srgbClr val="000066"/>
              </a:solidFill>
              <a:latin typeface="Arial" charset="0"/>
            </a:endParaRPr>
          </a:p>
        </p:txBody>
      </p:sp>
      <p:sp>
        <p:nvSpPr>
          <p:cNvPr id="3" name="2 Rectángulo"/>
          <p:cNvSpPr/>
          <p:nvPr/>
        </p:nvSpPr>
        <p:spPr>
          <a:xfrm>
            <a:off x="828941" y="1201856"/>
            <a:ext cx="4679163" cy="2657138"/>
          </a:xfrm>
          <a:prstGeom prst="rect">
            <a:avLst/>
          </a:prstGeom>
        </p:spPr>
        <p:txBody>
          <a:bodyPr wrap="square">
            <a:spAutoFit/>
          </a:bodyPr>
          <a:lstStyle/>
          <a:p>
            <a:pPr lvl="0" algn="just">
              <a:lnSpc>
                <a:spcPts val="2000"/>
              </a:lnSpc>
            </a:pPr>
            <a:r>
              <a:rPr lang="es-ES" sz="1600" b="1" dirty="0" smtClean="0">
                <a:latin typeface="HelveticaNeueLT Pro 33 ThEx"/>
              </a:rPr>
              <a:t>1. Marca </a:t>
            </a:r>
            <a:r>
              <a:rPr lang="es-ES" sz="1600" b="1" dirty="0">
                <a:latin typeface="HelveticaNeueLT Pro 33 ThEx"/>
              </a:rPr>
              <a:t>España</a:t>
            </a:r>
            <a:r>
              <a:rPr lang="es-ES" sz="1600" dirty="0">
                <a:latin typeface="HelveticaNeueLT Pro 33 ThEx"/>
              </a:rPr>
              <a:t>: </a:t>
            </a:r>
            <a:r>
              <a:rPr lang="es-ES" sz="1600" dirty="0" smtClean="0">
                <a:latin typeface="HelveticaNeueLT Pro 33 ThEx"/>
              </a:rPr>
              <a:t>impulsar la </a:t>
            </a:r>
            <a:r>
              <a:rPr lang="es-ES" sz="1600" dirty="0">
                <a:latin typeface="HelveticaNeueLT Pro 33 ThEx"/>
              </a:rPr>
              <a:t>cohesión y notoriedad de la marca España</a:t>
            </a:r>
            <a:r>
              <a:rPr lang="es-ES" sz="1600" dirty="0" smtClean="0">
                <a:latin typeface="HelveticaNeueLT Pro 33 ThEx"/>
              </a:rPr>
              <a:t>, utilizando como palanca la marca turística España.</a:t>
            </a:r>
            <a:endParaRPr lang="es-ES" sz="1600" dirty="0">
              <a:latin typeface="HelveticaNeueLT Pro 33 ThEx"/>
            </a:endParaRPr>
          </a:p>
          <a:p>
            <a:pPr algn="just">
              <a:lnSpc>
                <a:spcPts val="2000"/>
              </a:lnSpc>
            </a:pPr>
            <a:endParaRPr lang="es-ES" sz="1600" b="1" dirty="0" smtClean="0">
              <a:latin typeface="HelveticaNeueLT Pro 33 ThEx"/>
            </a:endParaRPr>
          </a:p>
          <a:p>
            <a:pPr algn="just">
              <a:lnSpc>
                <a:spcPts val="2000"/>
              </a:lnSpc>
            </a:pPr>
            <a:r>
              <a:rPr lang="es-ES" sz="1600" b="1" dirty="0" smtClean="0">
                <a:latin typeface="HelveticaNeueLT Pro 33 ThEx"/>
              </a:rPr>
              <a:t>2. Puesta en marcha del Plan </a:t>
            </a:r>
            <a:r>
              <a:rPr lang="es-ES" sz="1600" b="1" dirty="0">
                <a:latin typeface="HelveticaNeueLT Pro 33 ThEx"/>
              </a:rPr>
              <a:t>estratégico de </a:t>
            </a:r>
            <a:r>
              <a:rPr lang="es-ES" sz="1600" b="1" dirty="0" smtClean="0">
                <a:latin typeface="HelveticaNeueLT Pro 33 ThEx"/>
              </a:rPr>
              <a:t>Marketing: </a:t>
            </a:r>
            <a:r>
              <a:rPr lang="es-ES" sz="1600" dirty="0" smtClean="0">
                <a:latin typeface="HelveticaNeueLT Pro 33 ThEx"/>
              </a:rPr>
              <a:t>para la captación de turismo en mercados emisores y reposicionarse en los mercados maduros, con </a:t>
            </a:r>
            <a:r>
              <a:rPr lang="es-ES" sz="1600" dirty="0">
                <a:latin typeface="HelveticaNeueLT Pro 33 ThEx"/>
              </a:rPr>
              <a:t>un fuerte apoyo en </a:t>
            </a:r>
            <a:r>
              <a:rPr lang="es-ES" sz="1600" dirty="0" smtClean="0">
                <a:latin typeface="HelveticaNeueLT Pro 33 ThEx"/>
              </a:rPr>
              <a:t>tecnologías </a:t>
            </a:r>
            <a:r>
              <a:rPr lang="es-ES" sz="1600" dirty="0">
                <a:latin typeface="HelveticaNeueLT Pro 33 ThEx"/>
              </a:rPr>
              <a:t>de la </a:t>
            </a:r>
            <a:r>
              <a:rPr lang="es-ES" sz="1600" dirty="0" smtClean="0">
                <a:latin typeface="HelveticaNeueLT Pro 33 ThEx"/>
              </a:rPr>
              <a:t>información.</a:t>
            </a:r>
            <a:endParaRPr lang="es-ES" sz="1600" dirty="0">
              <a:latin typeface="HelveticaNeueLT Pro 33 ThEx"/>
            </a:endParaRPr>
          </a:p>
          <a:p>
            <a:pPr algn="just">
              <a:lnSpc>
                <a:spcPts val="2000"/>
              </a:lnSpc>
            </a:pPr>
            <a:endParaRPr lang="es-ES" sz="1600" b="1" dirty="0" smtClean="0">
              <a:latin typeface="HelveticaNeueLT Pro 33 ThEx"/>
            </a:endParaRPr>
          </a:p>
        </p:txBody>
      </p:sp>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50000"/>
          <a:stretch/>
        </p:blipFill>
        <p:spPr bwMode="auto">
          <a:xfrm rot="11185038">
            <a:off x="6726638" y="1630697"/>
            <a:ext cx="1497013" cy="6588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110"/>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380312" y="1117996"/>
            <a:ext cx="1580356" cy="1540669"/>
          </a:xfrm>
          <a:prstGeom prst="rect">
            <a:avLst/>
          </a:prstGeom>
          <a:noFill/>
          <a:ln w="9525">
            <a:noFill/>
            <a:miter lim="800000"/>
            <a:headEnd/>
            <a:tailEnd/>
          </a:ln>
          <a:effectLst/>
          <a:extLst>
            <a:ext uri="{909E8E84-426E-40DD-AFC4-6F175D3DCCD1}">
              <a14:hiddenFill xmlns:a14="http://schemas.microsoft.com/office/drawing/2010/main" xmlns="">
                <a:solidFill>
                  <a:schemeClr val="accent2"/>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3 Rectángulo"/>
          <p:cNvSpPr/>
          <p:nvPr/>
        </p:nvSpPr>
        <p:spPr>
          <a:xfrm>
            <a:off x="828940" y="3645024"/>
            <a:ext cx="7919523" cy="2400657"/>
          </a:xfrm>
          <a:prstGeom prst="rect">
            <a:avLst/>
          </a:prstGeom>
        </p:spPr>
        <p:txBody>
          <a:bodyPr wrap="square">
            <a:spAutoFit/>
          </a:bodyPr>
          <a:lstStyle/>
          <a:p>
            <a:pPr lvl="0" algn="just">
              <a:lnSpc>
                <a:spcPts val="2000"/>
              </a:lnSpc>
            </a:pPr>
            <a:r>
              <a:rPr lang="es-ES" sz="1600" b="1" dirty="0" smtClean="0">
                <a:solidFill>
                  <a:srgbClr val="000000"/>
                </a:solidFill>
                <a:latin typeface="HelveticaNeueLT Pro 33 ThEx"/>
              </a:rPr>
              <a:t>3. Fidelización </a:t>
            </a:r>
            <a:r>
              <a:rPr lang="es-ES" sz="1600" b="1" dirty="0">
                <a:solidFill>
                  <a:srgbClr val="000000"/>
                </a:solidFill>
                <a:latin typeface="HelveticaNeueLT Pro 33 ThEx"/>
              </a:rPr>
              <a:t>España</a:t>
            </a:r>
            <a:r>
              <a:rPr lang="es-ES" sz="1600" dirty="0">
                <a:solidFill>
                  <a:srgbClr val="000000"/>
                </a:solidFill>
                <a:latin typeface="HelveticaNeueLT Pro 33 ThEx"/>
              </a:rPr>
              <a:t>: </a:t>
            </a:r>
            <a:r>
              <a:rPr lang="es-ES" sz="1600" dirty="0" smtClean="0"/>
              <a:t>para consolidar el destino España </a:t>
            </a:r>
            <a:r>
              <a:rPr lang="es-ES" sz="1600" dirty="0"/>
              <a:t>en </a:t>
            </a:r>
            <a:r>
              <a:rPr lang="es-ES" sz="1600" dirty="0" smtClean="0"/>
              <a:t>mercados maduros, </a:t>
            </a:r>
            <a:r>
              <a:rPr lang="es-ES" sz="1600" dirty="0"/>
              <a:t>en un enfoque </a:t>
            </a:r>
            <a:r>
              <a:rPr lang="es-ES" sz="1600" dirty="0" smtClean="0"/>
              <a:t>innovador, </a:t>
            </a:r>
            <a:r>
              <a:rPr lang="es-ES" sz="1600" dirty="0"/>
              <a:t>el primer destino-país que </a:t>
            </a:r>
            <a:r>
              <a:rPr lang="es-ES" sz="1600" dirty="0" smtClean="0"/>
              <a:t>establece un </a:t>
            </a:r>
            <a:r>
              <a:rPr lang="es-ES" sz="1600" dirty="0"/>
              <a:t>programa de estas </a:t>
            </a:r>
            <a:r>
              <a:rPr lang="es-ES" sz="1600" dirty="0" smtClean="0"/>
              <a:t>características.</a:t>
            </a:r>
          </a:p>
          <a:p>
            <a:pPr lvl="0" algn="just">
              <a:lnSpc>
                <a:spcPts val="2000"/>
              </a:lnSpc>
            </a:pPr>
            <a:endParaRPr lang="es-ES" sz="1600" dirty="0">
              <a:solidFill>
                <a:srgbClr val="000000"/>
              </a:solidFill>
              <a:latin typeface="HelveticaNeueLT Pro 33 ThEx"/>
            </a:endParaRPr>
          </a:p>
          <a:p>
            <a:pPr lvl="0" algn="just">
              <a:lnSpc>
                <a:spcPts val="2000"/>
              </a:lnSpc>
            </a:pPr>
            <a:r>
              <a:rPr lang="es-ES" sz="1600" b="1" dirty="0" smtClean="0">
                <a:solidFill>
                  <a:srgbClr val="000000"/>
                </a:solidFill>
                <a:latin typeface="HelveticaNeueLT Pro 33 ThEx"/>
              </a:rPr>
              <a:t>4. Optimización </a:t>
            </a:r>
            <a:r>
              <a:rPr lang="es-ES" sz="1600" b="1" dirty="0">
                <a:solidFill>
                  <a:srgbClr val="000000"/>
                </a:solidFill>
                <a:latin typeface="HelveticaNeueLT Pro 33 ThEx"/>
              </a:rPr>
              <a:t>expedición visados</a:t>
            </a:r>
            <a:r>
              <a:rPr lang="es-ES" sz="1600" dirty="0">
                <a:solidFill>
                  <a:srgbClr val="000000"/>
                </a:solidFill>
                <a:latin typeface="HelveticaNeueLT Pro 33 ThEx"/>
              </a:rPr>
              <a:t>: </a:t>
            </a:r>
            <a:r>
              <a:rPr lang="es-ES" sz="1600" dirty="0"/>
              <a:t>para acompañar el crecimiento esperado de los mercados emergentes que son estratégicos para España.</a:t>
            </a:r>
            <a:endParaRPr lang="es-ES" sz="1600" dirty="0">
              <a:solidFill>
                <a:srgbClr val="000000"/>
              </a:solidFill>
              <a:latin typeface="HelveticaNeueLT Pro 33 ThEx"/>
            </a:endParaRPr>
          </a:p>
          <a:p>
            <a:pPr lvl="0" algn="just">
              <a:lnSpc>
                <a:spcPts val="2000"/>
              </a:lnSpc>
            </a:pPr>
            <a:endParaRPr lang="es-ES" sz="1600" b="1" dirty="0" smtClean="0">
              <a:solidFill>
                <a:srgbClr val="000000"/>
              </a:solidFill>
              <a:latin typeface="HelveticaNeueLT Pro 33 ThEx"/>
            </a:endParaRPr>
          </a:p>
          <a:p>
            <a:pPr lvl="0" algn="just">
              <a:lnSpc>
                <a:spcPts val="2000"/>
              </a:lnSpc>
            </a:pPr>
            <a:r>
              <a:rPr lang="es-ES" sz="1600" b="1" dirty="0" smtClean="0">
                <a:solidFill>
                  <a:srgbClr val="000000"/>
                </a:solidFill>
                <a:latin typeface="HelveticaNeueLT Pro 33 ThEx"/>
              </a:rPr>
              <a:t>5. Estímulo </a:t>
            </a:r>
            <a:r>
              <a:rPr lang="es-ES" sz="1600" b="1" dirty="0">
                <a:solidFill>
                  <a:srgbClr val="000000"/>
                </a:solidFill>
                <a:latin typeface="HelveticaNeueLT Pro 33 ThEx"/>
              </a:rPr>
              <a:t>demanda nacional</a:t>
            </a:r>
            <a:r>
              <a:rPr lang="es-ES" sz="1600" dirty="0">
                <a:solidFill>
                  <a:srgbClr val="000000"/>
                </a:solidFill>
                <a:latin typeface="HelveticaNeueLT Pro 33 ThEx"/>
              </a:rPr>
              <a:t>: campaña turística nacional para convencer al turista español de que disfrute las vacaciones en nuestro </a:t>
            </a:r>
            <a:r>
              <a:rPr lang="es-ES" sz="1600" dirty="0" smtClean="0">
                <a:solidFill>
                  <a:srgbClr val="000000"/>
                </a:solidFill>
                <a:latin typeface="HelveticaNeueLT Pro 33 ThEx"/>
              </a:rPr>
              <a:t>país.</a:t>
            </a:r>
            <a:endParaRPr lang="es-ES" sz="1600" dirty="0">
              <a:solidFill>
                <a:srgbClr val="000000"/>
              </a:solidFill>
              <a:latin typeface="HelveticaNeueLT Pro 33 ThEx"/>
            </a:endParaRPr>
          </a:p>
        </p:txBody>
      </p:sp>
      <p:sp>
        <p:nvSpPr>
          <p:cNvPr id="5" name="4 Marcador de número de diapositiva"/>
          <p:cNvSpPr>
            <a:spLocks noGrp="1"/>
          </p:cNvSpPr>
          <p:nvPr>
            <p:ph type="sldNum" sz="quarter" idx="10"/>
          </p:nvPr>
        </p:nvSpPr>
        <p:spPr/>
        <p:txBody>
          <a:bodyPr/>
          <a:lstStyle/>
          <a:p>
            <a:pPr>
              <a:defRPr/>
            </a:pPr>
            <a:r>
              <a:rPr lang="es-ES" dirty="0" smtClean="0"/>
              <a:t>10</a:t>
            </a:r>
            <a:endParaRPr lang="es-ES" dirty="0"/>
          </a:p>
        </p:txBody>
      </p:sp>
    </p:spTree>
    <p:extLst>
      <p:ext uri="{BB962C8B-B14F-4D97-AF65-F5344CB8AC3E}">
        <p14:creationId xmlns:p14="http://schemas.microsoft.com/office/powerpoint/2010/main" xmlns="" val="152529285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2 Marcador de contenido"/>
          <p:cNvSpPr txBox="1">
            <a:spLocks/>
          </p:cNvSpPr>
          <p:nvPr/>
        </p:nvSpPr>
        <p:spPr bwMode="auto">
          <a:xfrm>
            <a:off x="900113" y="764704"/>
            <a:ext cx="7797800" cy="749300"/>
          </a:xfrm>
          <a:prstGeom prst="rect">
            <a:avLst/>
          </a:prstGeom>
          <a:noFill/>
          <a:ln w="1587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algn="ctr">
              <a:spcBef>
                <a:spcPct val="0"/>
              </a:spcBef>
            </a:pPr>
            <a:r>
              <a:rPr lang="es-ES" sz="2000" dirty="0" smtClean="0">
                <a:solidFill>
                  <a:srgbClr val="000066"/>
                </a:solidFill>
                <a:latin typeface="Arial" charset="0"/>
              </a:rPr>
              <a:t>MARCO PARA LA MEJORA DE LA COMPETITIVIDAD EMPRESARIAL</a:t>
            </a:r>
            <a:endParaRPr lang="es-ES" sz="2000" dirty="0">
              <a:solidFill>
                <a:srgbClr val="000066"/>
              </a:solidFill>
              <a:latin typeface="Arial" charset="0"/>
            </a:endParaRPr>
          </a:p>
        </p:txBody>
      </p:sp>
      <p:pic>
        <p:nvPicPr>
          <p:cNvPr id="15" name="Picture 10" descr="Jardines del Parque Natural Señorío de Bértiz"/>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80879" y="1735039"/>
            <a:ext cx="3269456" cy="1328662"/>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15 Rectángulo"/>
          <p:cNvSpPr/>
          <p:nvPr/>
        </p:nvSpPr>
        <p:spPr>
          <a:xfrm>
            <a:off x="727363" y="2924944"/>
            <a:ext cx="7919523" cy="3683060"/>
          </a:xfrm>
          <a:prstGeom prst="rect">
            <a:avLst/>
          </a:prstGeom>
        </p:spPr>
        <p:txBody>
          <a:bodyPr wrap="square">
            <a:spAutoFit/>
          </a:bodyPr>
          <a:lstStyle/>
          <a:p>
            <a:pPr algn="just">
              <a:lnSpc>
                <a:spcPts val="2000"/>
              </a:lnSpc>
            </a:pPr>
            <a:endParaRPr lang="es-ES" sz="1600" b="1" dirty="0" smtClean="0">
              <a:latin typeface="HelveticaNeueLT Pro 33 ThEx"/>
            </a:endParaRPr>
          </a:p>
          <a:p>
            <a:pPr lvl="0" algn="just">
              <a:lnSpc>
                <a:spcPts val="2000"/>
              </a:lnSpc>
            </a:pPr>
            <a:r>
              <a:rPr lang="es-ES" sz="1600" b="1" dirty="0" smtClean="0">
                <a:solidFill>
                  <a:srgbClr val="000000"/>
                </a:solidFill>
                <a:latin typeface="HelveticaNeueLT Pro 33 ThEx"/>
              </a:rPr>
              <a:t>7. Impacto </a:t>
            </a:r>
            <a:r>
              <a:rPr lang="es-ES" sz="1600" b="1" dirty="0">
                <a:solidFill>
                  <a:srgbClr val="000000"/>
                </a:solidFill>
                <a:latin typeface="HelveticaNeueLT Pro 33 ThEx"/>
              </a:rPr>
              <a:t>turístico en normativa</a:t>
            </a:r>
            <a:r>
              <a:rPr lang="es-ES" sz="1600" dirty="0">
                <a:solidFill>
                  <a:srgbClr val="000000"/>
                </a:solidFill>
                <a:latin typeface="HelveticaNeueLT Pro 33 ThEx"/>
              </a:rPr>
              <a:t>: </a:t>
            </a:r>
            <a:r>
              <a:rPr lang="es-ES" sz="1600" dirty="0" smtClean="0">
                <a:solidFill>
                  <a:srgbClr val="000000"/>
                </a:solidFill>
                <a:latin typeface="HelveticaNeueLT Pro 33 ThEx"/>
              </a:rPr>
              <a:t>evaluación del </a:t>
            </a:r>
            <a:r>
              <a:rPr lang="es-ES" sz="1600" dirty="0">
                <a:solidFill>
                  <a:srgbClr val="000000"/>
                </a:solidFill>
                <a:latin typeface="HelveticaNeueLT Pro 33 ThEx"/>
              </a:rPr>
              <a:t>impacto turístico en la memoria económica de los proyectos </a:t>
            </a:r>
            <a:r>
              <a:rPr lang="es-ES" sz="1600" dirty="0" smtClean="0">
                <a:solidFill>
                  <a:srgbClr val="000000"/>
                </a:solidFill>
                <a:latin typeface="HelveticaNeueLT Pro 33 ThEx"/>
              </a:rPr>
              <a:t>normativos.</a:t>
            </a:r>
            <a:endParaRPr lang="es-ES" sz="1600" dirty="0">
              <a:solidFill>
                <a:srgbClr val="000000"/>
              </a:solidFill>
              <a:latin typeface="HelveticaNeueLT Pro 33 ThEx"/>
            </a:endParaRPr>
          </a:p>
          <a:p>
            <a:pPr algn="just">
              <a:lnSpc>
                <a:spcPts val="2000"/>
              </a:lnSpc>
            </a:pPr>
            <a:endParaRPr lang="es-ES" sz="1600" b="1" dirty="0" smtClean="0">
              <a:latin typeface="HelveticaNeueLT Pro 33 ThEx"/>
            </a:endParaRPr>
          </a:p>
          <a:p>
            <a:pPr algn="just">
              <a:lnSpc>
                <a:spcPts val="2000"/>
              </a:lnSpc>
            </a:pPr>
            <a:r>
              <a:rPr lang="es-ES" sz="1600" b="1" dirty="0" smtClean="0">
                <a:latin typeface="HelveticaNeueLT Pro 33 ThEx"/>
              </a:rPr>
              <a:t>8. Modificación legislación</a:t>
            </a:r>
            <a:r>
              <a:rPr lang="es-ES" sz="1600" dirty="0" smtClean="0">
                <a:latin typeface="HelveticaNeueLT Pro 33 ThEx"/>
              </a:rPr>
              <a:t>: Para introducir la perspectiva de turismo en la reforma laboral, Ley de Costas, Arrendamientos Urbanos y Ley de Aguas.</a:t>
            </a:r>
          </a:p>
          <a:p>
            <a:pPr algn="just">
              <a:lnSpc>
                <a:spcPts val="2000"/>
              </a:lnSpc>
            </a:pPr>
            <a:endParaRPr lang="es-ES" sz="1600" dirty="0" smtClean="0">
              <a:latin typeface="HelveticaNeueLT Pro 33 ThEx"/>
            </a:endParaRPr>
          </a:p>
          <a:p>
            <a:pPr algn="just">
              <a:lnSpc>
                <a:spcPts val="2000"/>
              </a:lnSpc>
            </a:pPr>
            <a:r>
              <a:rPr lang="es-ES" sz="1600" b="1" dirty="0" smtClean="0">
                <a:latin typeface="HelveticaNeueLT Pro 33 ThEx"/>
              </a:rPr>
              <a:t>9. Unidad de mercado</a:t>
            </a:r>
            <a:r>
              <a:rPr lang="es-ES" sz="1600" dirty="0" smtClean="0">
                <a:latin typeface="HelveticaNeueLT Pro 33 ThEx"/>
              </a:rPr>
              <a:t>: simplificación y armonización de la normativa para evitar pérdidas de competitividad. </a:t>
            </a:r>
          </a:p>
          <a:p>
            <a:pPr algn="just">
              <a:lnSpc>
                <a:spcPts val="2000"/>
              </a:lnSpc>
            </a:pPr>
            <a:endParaRPr lang="es-ES" sz="1600" b="1" dirty="0">
              <a:latin typeface="HelveticaNeueLT Pro 33 ThEx"/>
            </a:endParaRPr>
          </a:p>
          <a:p>
            <a:pPr algn="just">
              <a:lnSpc>
                <a:spcPts val="2000"/>
              </a:lnSpc>
            </a:pPr>
            <a:r>
              <a:rPr lang="es-ES" sz="1600" b="1" dirty="0" smtClean="0">
                <a:latin typeface="HelveticaNeueLT Pro 33 ThEx"/>
              </a:rPr>
              <a:t>10. Homogeneización clasificación de alojamientos</a:t>
            </a:r>
            <a:r>
              <a:rPr lang="es-ES" sz="1600" dirty="0" smtClean="0">
                <a:latin typeface="HelveticaNeueLT Pro 33 ThEx"/>
              </a:rPr>
              <a:t>: fomento de la adopción de sistemas de clasificación hotelera, alojamientos rurales y </a:t>
            </a:r>
            <a:r>
              <a:rPr lang="es-ES" sz="1600" dirty="0" err="1" smtClean="0">
                <a:latin typeface="HelveticaNeueLT Pro 33 ThEx"/>
              </a:rPr>
              <a:t>campings</a:t>
            </a:r>
            <a:r>
              <a:rPr lang="es-ES" sz="1600" dirty="0" smtClean="0">
                <a:latin typeface="HelveticaNeueLT Pro 33 ThEx"/>
              </a:rPr>
              <a:t> homogéneos entre las CC.AA </a:t>
            </a:r>
          </a:p>
          <a:p>
            <a:pPr algn="just">
              <a:lnSpc>
                <a:spcPts val="2000"/>
              </a:lnSpc>
            </a:pPr>
            <a:endParaRPr lang="es-ES" sz="1600" dirty="0">
              <a:latin typeface="HelveticaNeueLT Pro 33 ThEx"/>
            </a:endParaRPr>
          </a:p>
        </p:txBody>
      </p:sp>
      <p:sp>
        <p:nvSpPr>
          <p:cNvPr id="3" name="2 Rectángulo"/>
          <p:cNvSpPr/>
          <p:nvPr/>
        </p:nvSpPr>
        <p:spPr>
          <a:xfrm>
            <a:off x="727363" y="1725776"/>
            <a:ext cx="4852750" cy="1118255"/>
          </a:xfrm>
          <a:prstGeom prst="rect">
            <a:avLst/>
          </a:prstGeom>
        </p:spPr>
        <p:txBody>
          <a:bodyPr wrap="square">
            <a:spAutoFit/>
          </a:bodyPr>
          <a:lstStyle/>
          <a:p>
            <a:pPr lvl="0" algn="just">
              <a:lnSpc>
                <a:spcPts val="2000"/>
              </a:lnSpc>
            </a:pPr>
            <a:r>
              <a:rPr lang="es-ES" sz="1600" b="1" dirty="0" smtClean="0">
                <a:solidFill>
                  <a:srgbClr val="000000"/>
                </a:solidFill>
                <a:latin typeface="HelveticaNeueLT Pro 33 ThEx"/>
              </a:rPr>
              <a:t>6. Representación </a:t>
            </a:r>
            <a:r>
              <a:rPr lang="es-ES" sz="1600" b="1" dirty="0">
                <a:solidFill>
                  <a:srgbClr val="000000"/>
                </a:solidFill>
                <a:latin typeface="HelveticaNeueLT Pro 33 ThEx"/>
              </a:rPr>
              <a:t>permanente en la UE</a:t>
            </a:r>
            <a:r>
              <a:rPr lang="es-ES" sz="1600" dirty="0">
                <a:solidFill>
                  <a:srgbClr val="000000"/>
                </a:solidFill>
                <a:latin typeface="HelveticaNeueLT Pro 33 ThEx"/>
              </a:rPr>
              <a:t>: seguimiento continuado </a:t>
            </a:r>
            <a:r>
              <a:rPr lang="es-ES" sz="1600" dirty="0" smtClean="0">
                <a:solidFill>
                  <a:srgbClr val="000000"/>
                </a:solidFill>
                <a:latin typeface="HelveticaNeueLT Pro 33 ThEx"/>
              </a:rPr>
              <a:t>de </a:t>
            </a:r>
            <a:r>
              <a:rPr lang="es-ES" sz="1600" dirty="0">
                <a:solidFill>
                  <a:srgbClr val="000000"/>
                </a:solidFill>
                <a:latin typeface="HelveticaNeueLT Pro 33 ThEx"/>
              </a:rPr>
              <a:t>los asuntos que de forma directa o indirecta afecten a los intereses de España en materia </a:t>
            </a:r>
            <a:r>
              <a:rPr lang="es-ES" sz="1600" dirty="0" smtClean="0">
                <a:solidFill>
                  <a:srgbClr val="000000"/>
                </a:solidFill>
                <a:latin typeface="HelveticaNeueLT Pro 33 ThEx"/>
              </a:rPr>
              <a:t>turística.</a:t>
            </a:r>
            <a:endParaRPr lang="es-ES" sz="1600" dirty="0">
              <a:solidFill>
                <a:srgbClr val="000000"/>
              </a:solidFill>
              <a:latin typeface="HelveticaNeueLT Pro 33 ThEx"/>
            </a:endParaRPr>
          </a:p>
        </p:txBody>
      </p:sp>
      <p:sp>
        <p:nvSpPr>
          <p:cNvPr id="9" name="1 Título"/>
          <p:cNvSpPr>
            <a:spLocks noGrp="1"/>
          </p:cNvSpPr>
          <p:nvPr>
            <p:ph type="title"/>
          </p:nvPr>
        </p:nvSpPr>
        <p:spPr>
          <a:xfrm>
            <a:off x="900113" y="44450"/>
            <a:ext cx="5256212" cy="576263"/>
          </a:xfrm>
        </p:spPr>
        <p:txBody>
          <a:bodyPr/>
          <a:lstStyle/>
          <a:p>
            <a:r>
              <a:rPr lang="en-US" sz="2400" dirty="0" err="1" smtClean="0"/>
              <a:t>Agrupación</a:t>
            </a:r>
            <a:r>
              <a:rPr lang="en-US" sz="2400" dirty="0" smtClean="0"/>
              <a:t> </a:t>
            </a:r>
            <a:r>
              <a:rPr lang="en-US" sz="2400" dirty="0" err="1" smtClean="0"/>
              <a:t>temática</a:t>
            </a:r>
            <a:r>
              <a:rPr lang="en-US" sz="2400" dirty="0" smtClean="0"/>
              <a:t> de las </a:t>
            </a:r>
            <a:r>
              <a:rPr lang="en-US" sz="2400" dirty="0" err="1" smtClean="0"/>
              <a:t>medidas</a:t>
            </a:r>
            <a:endParaRPr lang="en-US" sz="2400" dirty="0"/>
          </a:p>
        </p:txBody>
      </p:sp>
      <p:sp>
        <p:nvSpPr>
          <p:cNvPr id="4" name="3 Marcador de número de diapositiva"/>
          <p:cNvSpPr>
            <a:spLocks noGrp="1"/>
          </p:cNvSpPr>
          <p:nvPr>
            <p:ph type="sldNum" sz="quarter" idx="10"/>
          </p:nvPr>
        </p:nvSpPr>
        <p:spPr/>
        <p:txBody>
          <a:bodyPr/>
          <a:lstStyle/>
          <a:p>
            <a:pPr>
              <a:defRPr/>
            </a:pPr>
            <a:r>
              <a:rPr lang="es-ES" dirty="0" smtClean="0"/>
              <a:t>11</a:t>
            </a:r>
            <a:endParaRPr lang="es-ES" dirty="0"/>
          </a:p>
        </p:txBody>
      </p:sp>
    </p:spTree>
    <p:extLst>
      <p:ext uri="{BB962C8B-B14F-4D97-AF65-F5344CB8AC3E}">
        <p14:creationId xmlns:p14="http://schemas.microsoft.com/office/powerpoint/2010/main" xmlns="" val="190052836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2 Marcador de contenido"/>
          <p:cNvSpPr txBox="1">
            <a:spLocks/>
          </p:cNvSpPr>
          <p:nvPr/>
        </p:nvSpPr>
        <p:spPr bwMode="auto">
          <a:xfrm>
            <a:off x="777554" y="836712"/>
            <a:ext cx="8186934" cy="749300"/>
          </a:xfrm>
          <a:prstGeom prst="rect">
            <a:avLst/>
          </a:prstGeom>
          <a:noFill/>
          <a:ln w="1587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algn="ctr">
              <a:spcBef>
                <a:spcPct val="0"/>
              </a:spcBef>
            </a:pPr>
            <a:r>
              <a:rPr lang="es-ES" sz="2000" dirty="0" smtClean="0">
                <a:solidFill>
                  <a:srgbClr val="000066"/>
                </a:solidFill>
                <a:latin typeface="Arial" charset="0"/>
              </a:rPr>
              <a:t>APOYO A OFERTA Y DESTINOS</a:t>
            </a:r>
            <a:endParaRPr lang="es-ES" sz="2000" kern="1200" dirty="0">
              <a:solidFill>
                <a:srgbClr val="000066"/>
              </a:solidFill>
              <a:latin typeface="Arial" charset="0"/>
            </a:endParaRPr>
          </a:p>
        </p:txBody>
      </p:sp>
      <p:sp>
        <p:nvSpPr>
          <p:cNvPr id="12" name="11 Rectángulo"/>
          <p:cNvSpPr/>
          <p:nvPr/>
        </p:nvSpPr>
        <p:spPr>
          <a:xfrm>
            <a:off x="727363" y="1154549"/>
            <a:ext cx="7919523" cy="5478423"/>
          </a:xfrm>
          <a:prstGeom prst="rect">
            <a:avLst/>
          </a:prstGeom>
        </p:spPr>
        <p:txBody>
          <a:bodyPr wrap="square">
            <a:spAutoFit/>
          </a:bodyPr>
          <a:lstStyle/>
          <a:p>
            <a:pPr lvl="0" algn="just">
              <a:lnSpc>
                <a:spcPts val="2000"/>
              </a:lnSpc>
            </a:pPr>
            <a:r>
              <a:rPr lang="es-ES" sz="1600" b="1" dirty="0" smtClean="0">
                <a:latin typeface="HelveticaNeueLT Pro 33 ThEx"/>
              </a:rPr>
              <a:t>11. Reconversión destinos </a:t>
            </a:r>
            <a:r>
              <a:rPr lang="es-ES" sz="1600" b="1" dirty="0">
                <a:latin typeface="HelveticaNeueLT Pro 33 ThEx"/>
              </a:rPr>
              <a:t>maduros</a:t>
            </a:r>
            <a:r>
              <a:rPr lang="es-ES" sz="1600" dirty="0">
                <a:latin typeface="HelveticaNeueLT Pro 33 ThEx"/>
              </a:rPr>
              <a:t>: </a:t>
            </a:r>
            <a:r>
              <a:rPr lang="es-ES" sz="1600" dirty="0" smtClean="0">
                <a:latin typeface="HelveticaNeueLT Pro 33 ThEx"/>
              </a:rPr>
              <a:t>crear el marco adecuado para la inversión privada, transformación de los consorcios actuales, fomento de productos turísticos realmente diferenciales, financiación para infraestructuras públicas e impulso a la transformación en Destino Inteligente.</a:t>
            </a:r>
            <a:endParaRPr lang="es-ES" sz="1600" dirty="0">
              <a:latin typeface="HelveticaNeueLT Pro 33 ThEx"/>
            </a:endParaRPr>
          </a:p>
          <a:p>
            <a:pPr lvl="0" algn="just">
              <a:lnSpc>
                <a:spcPts val="2000"/>
              </a:lnSpc>
            </a:pPr>
            <a:endParaRPr lang="es-ES" sz="1600" b="1" dirty="0" smtClean="0">
              <a:latin typeface="HelveticaNeueLT Pro 33 ThEx"/>
            </a:endParaRPr>
          </a:p>
          <a:p>
            <a:pPr algn="just">
              <a:lnSpc>
                <a:spcPts val="2000"/>
              </a:lnSpc>
            </a:pPr>
            <a:r>
              <a:rPr lang="es-ES" sz="1600" b="1" dirty="0" smtClean="0">
                <a:latin typeface="HelveticaNeueLT Pro 33 ThEx"/>
              </a:rPr>
              <a:t>12. Apoyo Municipios </a:t>
            </a:r>
            <a:r>
              <a:rPr lang="es-ES" sz="1600" b="1" dirty="0">
                <a:latin typeface="HelveticaNeueLT Pro 33 ThEx"/>
              </a:rPr>
              <a:t>Turísticos:</a:t>
            </a:r>
            <a:r>
              <a:rPr lang="es-ES" sz="1600" dirty="0">
                <a:latin typeface="HelveticaNeueLT Pro 33 ThEx"/>
              </a:rPr>
              <a:t> </a:t>
            </a:r>
            <a:r>
              <a:rPr lang="es-ES" sz="1600" dirty="0" smtClean="0">
                <a:latin typeface="HelveticaNeueLT Pro 33 ThEx"/>
              </a:rPr>
              <a:t>fórmula de colaboración para el </a:t>
            </a:r>
            <a:r>
              <a:rPr lang="es-ES" sz="1600" dirty="0"/>
              <a:t>apoyo de los municipios turísticos por </a:t>
            </a:r>
            <a:r>
              <a:rPr lang="es-ES" sz="1600" dirty="0" smtClean="0"/>
              <a:t>parte de todas las administraciones.</a:t>
            </a:r>
            <a:endParaRPr lang="es-ES" sz="1600" dirty="0">
              <a:latin typeface="HelveticaNeueLT Pro 33 ThEx"/>
            </a:endParaRPr>
          </a:p>
          <a:p>
            <a:pPr lvl="0" algn="just">
              <a:lnSpc>
                <a:spcPts val="2000"/>
              </a:lnSpc>
            </a:pPr>
            <a:endParaRPr lang="es-ES" sz="1600" b="1" dirty="0" smtClean="0">
              <a:latin typeface="HelveticaNeueLT Pro 33 ThEx"/>
            </a:endParaRPr>
          </a:p>
          <a:p>
            <a:pPr lvl="0" algn="just">
              <a:lnSpc>
                <a:spcPts val="2000"/>
              </a:lnSpc>
            </a:pPr>
            <a:r>
              <a:rPr lang="es-ES" sz="1600" b="1" dirty="0" smtClean="0">
                <a:latin typeface="HelveticaNeueLT Pro 33 ThEx"/>
              </a:rPr>
              <a:t>13. Destinos </a:t>
            </a:r>
            <a:r>
              <a:rPr lang="es-ES" sz="1600" b="1" dirty="0">
                <a:latin typeface="HelveticaNeueLT Pro 33 ThEx"/>
              </a:rPr>
              <a:t>inteligentes</a:t>
            </a:r>
            <a:r>
              <a:rPr lang="es-ES" sz="1600" dirty="0">
                <a:latin typeface="HelveticaNeueLT Pro 33 ThEx"/>
              </a:rPr>
              <a:t>: </a:t>
            </a:r>
            <a:r>
              <a:rPr lang="es-ES" sz="1600" dirty="0" smtClean="0">
                <a:latin typeface="HelveticaNeueLT Pro 33 ThEx"/>
              </a:rPr>
              <a:t>impulso a la innovación en </a:t>
            </a:r>
            <a:r>
              <a:rPr lang="es-ES" sz="1600" dirty="0">
                <a:latin typeface="HelveticaNeueLT Pro 33 ThEx"/>
              </a:rPr>
              <a:t>la gestión de los destinos a través de la incorporación eficiente de las </a:t>
            </a:r>
            <a:r>
              <a:rPr lang="es-ES" sz="1600" dirty="0" smtClean="0">
                <a:latin typeface="HelveticaNeueLT Pro 33 ThEx"/>
              </a:rPr>
              <a:t>TIC.</a:t>
            </a:r>
          </a:p>
          <a:p>
            <a:pPr lvl="0" algn="just">
              <a:lnSpc>
                <a:spcPts val="2000"/>
              </a:lnSpc>
            </a:pPr>
            <a:endParaRPr lang="es-ES" sz="1600" dirty="0">
              <a:latin typeface="HelveticaNeueLT Pro 33 ThEx"/>
            </a:endParaRPr>
          </a:p>
          <a:p>
            <a:pPr lvl="0" algn="just">
              <a:lnSpc>
                <a:spcPts val="2000"/>
              </a:lnSpc>
            </a:pPr>
            <a:r>
              <a:rPr lang="es-ES" sz="1600" b="1" dirty="0" smtClean="0">
                <a:solidFill>
                  <a:srgbClr val="000000"/>
                </a:solidFill>
                <a:latin typeface="HelveticaNeueLT Pro 33 ThEx"/>
              </a:rPr>
              <a:t>14. </a:t>
            </a:r>
            <a:r>
              <a:rPr lang="es-ES" sz="1600" b="1" dirty="0">
                <a:solidFill>
                  <a:srgbClr val="000000"/>
                </a:solidFill>
                <a:latin typeface="HelveticaNeueLT Pro 33 ThEx"/>
              </a:rPr>
              <a:t>Modulación de tasas aeroportuarias</a:t>
            </a:r>
            <a:r>
              <a:rPr lang="es-ES" sz="1600" dirty="0">
                <a:solidFill>
                  <a:srgbClr val="000000"/>
                </a:solidFill>
                <a:latin typeface="HelveticaNeueLT Pro 33 ThEx"/>
              </a:rPr>
              <a:t>: </a:t>
            </a:r>
            <a:r>
              <a:rPr lang="es-ES" sz="1600" dirty="0">
                <a:solidFill>
                  <a:srgbClr val="000000"/>
                </a:solidFill>
              </a:rPr>
              <a:t>para favorecer la </a:t>
            </a:r>
            <a:r>
              <a:rPr lang="es-ES" sz="1600" dirty="0" smtClean="0">
                <a:solidFill>
                  <a:srgbClr val="000000"/>
                </a:solidFill>
              </a:rPr>
              <a:t>desestacionalización.</a:t>
            </a:r>
            <a:endParaRPr lang="es-ES" sz="1600" dirty="0">
              <a:solidFill>
                <a:srgbClr val="000000"/>
              </a:solidFill>
            </a:endParaRPr>
          </a:p>
          <a:p>
            <a:pPr lvl="0" algn="just">
              <a:lnSpc>
                <a:spcPts val="2000"/>
              </a:lnSpc>
            </a:pPr>
            <a:endParaRPr lang="es-ES" sz="1600" b="1" dirty="0">
              <a:solidFill>
                <a:srgbClr val="000000"/>
              </a:solidFill>
              <a:latin typeface="HelveticaNeueLT Pro 33 ThEx"/>
            </a:endParaRPr>
          </a:p>
          <a:p>
            <a:pPr lvl="0" algn="just">
              <a:lnSpc>
                <a:spcPts val="2000"/>
              </a:lnSpc>
            </a:pPr>
            <a:r>
              <a:rPr lang="es-ES" sz="1600" b="1" dirty="0" smtClean="0">
                <a:solidFill>
                  <a:srgbClr val="000000"/>
                </a:solidFill>
                <a:latin typeface="HelveticaNeueLT Pro 33 ThEx"/>
              </a:rPr>
              <a:t>15. </a:t>
            </a:r>
            <a:r>
              <a:rPr lang="es-ES" sz="1600" b="1" dirty="0">
                <a:solidFill>
                  <a:srgbClr val="000000"/>
                </a:solidFill>
                <a:latin typeface="HelveticaNeueLT Pro 33 ThEx"/>
              </a:rPr>
              <a:t>Crédito renovación infraestructuras</a:t>
            </a:r>
            <a:r>
              <a:rPr lang="es-ES" sz="1600" dirty="0">
                <a:solidFill>
                  <a:srgbClr val="000000"/>
                </a:solidFill>
                <a:latin typeface="HelveticaNeueLT Pro 33 ThEx"/>
              </a:rPr>
              <a:t>: para las empresas turísticas en todo tipo de inversiones.</a:t>
            </a:r>
          </a:p>
          <a:p>
            <a:pPr lvl="0" algn="just">
              <a:lnSpc>
                <a:spcPts val="2000"/>
              </a:lnSpc>
            </a:pPr>
            <a:endParaRPr lang="es-ES" sz="1600" b="1" dirty="0">
              <a:solidFill>
                <a:srgbClr val="000000"/>
              </a:solidFill>
              <a:latin typeface="HelveticaNeueLT Pro 33 ThEx"/>
            </a:endParaRPr>
          </a:p>
          <a:p>
            <a:pPr lvl="0" algn="just">
              <a:lnSpc>
                <a:spcPts val="2000"/>
              </a:lnSpc>
            </a:pPr>
            <a:r>
              <a:rPr lang="es-ES" sz="1600" b="1" dirty="0" smtClean="0">
                <a:solidFill>
                  <a:srgbClr val="000000"/>
                </a:solidFill>
                <a:latin typeface="HelveticaNeueLT Pro 33 ThEx"/>
              </a:rPr>
              <a:t>16. </a:t>
            </a:r>
            <a:r>
              <a:rPr lang="es-ES" sz="1600" b="1" dirty="0">
                <a:solidFill>
                  <a:srgbClr val="000000"/>
                </a:solidFill>
                <a:latin typeface="HelveticaNeueLT Pro 33 ThEx"/>
              </a:rPr>
              <a:t>Turismo sostenible medioambientalmente</a:t>
            </a:r>
            <a:r>
              <a:rPr lang="es-ES" sz="1600" dirty="0">
                <a:solidFill>
                  <a:srgbClr val="000000"/>
                </a:solidFill>
                <a:latin typeface="HelveticaNeueLT Pro 33 ThEx"/>
              </a:rPr>
              <a:t>: Estructuración de la oferta, y promoción activa para segmentos sensibles a este producto. </a:t>
            </a:r>
          </a:p>
          <a:p>
            <a:pPr lvl="0" algn="just">
              <a:lnSpc>
                <a:spcPts val="2000"/>
              </a:lnSpc>
            </a:pPr>
            <a:endParaRPr lang="es-ES" sz="1600" b="1" dirty="0">
              <a:solidFill>
                <a:srgbClr val="000000"/>
              </a:solidFill>
              <a:latin typeface="HelveticaNeueLT Pro 33 ThEx"/>
            </a:endParaRPr>
          </a:p>
          <a:p>
            <a:pPr lvl="0" algn="just">
              <a:lnSpc>
                <a:spcPts val="2000"/>
              </a:lnSpc>
            </a:pPr>
            <a:r>
              <a:rPr lang="es-ES" sz="1600" b="1" dirty="0" smtClean="0">
                <a:solidFill>
                  <a:srgbClr val="000000"/>
                </a:solidFill>
                <a:latin typeface="HelveticaNeueLT Pro 33 ThEx"/>
              </a:rPr>
              <a:t>17. </a:t>
            </a:r>
            <a:r>
              <a:rPr lang="es-ES" sz="1600" b="1" dirty="0">
                <a:solidFill>
                  <a:srgbClr val="000000"/>
                </a:solidFill>
                <a:latin typeface="HelveticaNeueLT Pro 33 ThEx"/>
              </a:rPr>
              <a:t>Impulso a la calidad</a:t>
            </a:r>
            <a:r>
              <a:rPr lang="es-ES" sz="1600" dirty="0">
                <a:solidFill>
                  <a:srgbClr val="000000"/>
                </a:solidFill>
                <a:latin typeface="HelveticaNeueLT Pro 33 ThEx"/>
              </a:rPr>
              <a:t>: </a:t>
            </a:r>
            <a:r>
              <a:rPr lang="es-ES" sz="1600" dirty="0">
                <a:solidFill>
                  <a:srgbClr val="000000"/>
                </a:solidFill>
              </a:rPr>
              <a:t>en nuestros destinos y </a:t>
            </a:r>
            <a:r>
              <a:rPr lang="es-ES" sz="1600" dirty="0" smtClean="0">
                <a:solidFill>
                  <a:srgbClr val="000000"/>
                </a:solidFill>
              </a:rPr>
              <a:t>oferta, </a:t>
            </a:r>
            <a:r>
              <a:rPr lang="es-ES" sz="1600" dirty="0">
                <a:solidFill>
                  <a:srgbClr val="000000"/>
                </a:solidFill>
              </a:rPr>
              <a:t>evolucionando nuestro Sistema de Calidad Turística</a:t>
            </a:r>
            <a:r>
              <a:rPr lang="es-ES" sz="1600" dirty="0" smtClean="0">
                <a:solidFill>
                  <a:srgbClr val="000000"/>
                </a:solidFill>
              </a:rPr>
              <a:t>.</a:t>
            </a:r>
            <a:endParaRPr lang="es-ES" sz="1600" dirty="0">
              <a:latin typeface="HelveticaNeueLT Pro 33 ThEx"/>
            </a:endParaRPr>
          </a:p>
        </p:txBody>
      </p:sp>
      <p:sp>
        <p:nvSpPr>
          <p:cNvPr id="7" name="1 Título"/>
          <p:cNvSpPr>
            <a:spLocks noGrp="1"/>
          </p:cNvSpPr>
          <p:nvPr>
            <p:ph type="title"/>
          </p:nvPr>
        </p:nvSpPr>
        <p:spPr>
          <a:xfrm>
            <a:off x="900113" y="44450"/>
            <a:ext cx="5256212" cy="576263"/>
          </a:xfrm>
        </p:spPr>
        <p:txBody>
          <a:bodyPr/>
          <a:lstStyle/>
          <a:p>
            <a:r>
              <a:rPr lang="en-US" sz="2400" dirty="0" err="1" smtClean="0"/>
              <a:t>Agrupación</a:t>
            </a:r>
            <a:r>
              <a:rPr lang="en-US" sz="2400" dirty="0" smtClean="0"/>
              <a:t> </a:t>
            </a:r>
            <a:r>
              <a:rPr lang="en-US" sz="2400" dirty="0" err="1" smtClean="0"/>
              <a:t>temática</a:t>
            </a:r>
            <a:r>
              <a:rPr lang="en-US" sz="2400" dirty="0" smtClean="0"/>
              <a:t> de las </a:t>
            </a:r>
            <a:r>
              <a:rPr lang="en-US" sz="2400" dirty="0" err="1" smtClean="0"/>
              <a:t>medidas</a:t>
            </a:r>
            <a:endParaRPr lang="en-US" sz="2400" dirty="0"/>
          </a:p>
        </p:txBody>
      </p:sp>
      <p:sp>
        <p:nvSpPr>
          <p:cNvPr id="3" name="2 Marcador de número de diapositiva"/>
          <p:cNvSpPr>
            <a:spLocks noGrp="1"/>
          </p:cNvSpPr>
          <p:nvPr>
            <p:ph type="sldNum" sz="quarter" idx="10"/>
          </p:nvPr>
        </p:nvSpPr>
        <p:spPr/>
        <p:txBody>
          <a:bodyPr/>
          <a:lstStyle/>
          <a:p>
            <a:pPr>
              <a:defRPr/>
            </a:pPr>
            <a:r>
              <a:rPr lang="es-ES" dirty="0" smtClean="0"/>
              <a:t>12</a:t>
            </a:r>
            <a:endParaRPr lang="es-ES" dirty="0"/>
          </a:p>
        </p:txBody>
      </p:sp>
    </p:spTree>
    <p:extLst>
      <p:ext uri="{BB962C8B-B14F-4D97-AF65-F5344CB8AC3E}">
        <p14:creationId xmlns:p14="http://schemas.microsoft.com/office/powerpoint/2010/main" xmlns="" val="3453961829"/>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Marcador de contenido"/>
          <p:cNvSpPr txBox="1">
            <a:spLocks/>
          </p:cNvSpPr>
          <p:nvPr/>
        </p:nvSpPr>
        <p:spPr bwMode="auto">
          <a:xfrm>
            <a:off x="1115616" y="812103"/>
            <a:ext cx="7797800" cy="749300"/>
          </a:xfrm>
          <a:prstGeom prst="rect">
            <a:avLst/>
          </a:prstGeom>
          <a:noFill/>
          <a:ln w="1587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algn="ctr">
              <a:spcBef>
                <a:spcPct val="0"/>
              </a:spcBef>
            </a:pPr>
            <a:r>
              <a:rPr lang="es-ES" sz="2000" dirty="0" smtClean="0">
                <a:solidFill>
                  <a:srgbClr val="000066"/>
                </a:solidFill>
                <a:latin typeface="Arial" charset="0"/>
              </a:rPr>
              <a:t>TALENTO, EMPRENDIMIENTO E INTERNACIONALIZACION</a:t>
            </a:r>
            <a:endParaRPr lang="es-ES" sz="2000" dirty="0">
              <a:solidFill>
                <a:srgbClr val="000066"/>
              </a:solidFill>
              <a:latin typeface="Arial" charset="0"/>
            </a:endParaRPr>
          </a:p>
        </p:txBody>
      </p:sp>
      <p:sp>
        <p:nvSpPr>
          <p:cNvPr id="14" name="13 Rectángulo"/>
          <p:cNvSpPr/>
          <p:nvPr/>
        </p:nvSpPr>
        <p:spPr>
          <a:xfrm>
            <a:off x="827336" y="3356992"/>
            <a:ext cx="7935986" cy="3683060"/>
          </a:xfrm>
          <a:prstGeom prst="rect">
            <a:avLst/>
          </a:prstGeom>
        </p:spPr>
        <p:txBody>
          <a:bodyPr wrap="square">
            <a:spAutoFit/>
          </a:bodyPr>
          <a:lstStyle/>
          <a:p>
            <a:pPr algn="just">
              <a:lnSpc>
                <a:spcPts val="2000"/>
              </a:lnSpc>
            </a:pPr>
            <a:r>
              <a:rPr lang="es-ES" sz="1600" b="1" dirty="0" smtClean="0">
                <a:solidFill>
                  <a:srgbClr val="000000"/>
                </a:solidFill>
                <a:latin typeface="HelveticaNeueLT Pro 33 ThEx"/>
              </a:rPr>
              <a:t>20. Ventanilla única</a:t>
            </a:r>
            <a:r>
              <a:rPr lang="es-ES" sz="1600" b="1" dirty="0">
                <a:solidFill>
                  <a:srgbClr val="000000"/>
                </a:solidFill>
                <a:latin typeface="HelveticaNeueLT Pro 33 ThEx"/>
              </a:rPr>
              <a:t>: </a:t>
            </a:r>
            <a:r>
              <a:rPr lang="es-ES" sz="1600" dirty="0">
                <a:solidFill>
                  <a:srgbClr val="000000"/>
                </a:solidFill>
                <a:latin typeface="HelveticaNeueLT Pro 33 ThEx"/>
              </a:rPr>
              <a:t>punto centralizado de información y asesoramiento sobre las diferentes convocatorias de ayudas y oportunidades de </a:t>
            </a:r>
            <a:r>
              <a:rPr lang="es-ES" sz="1600" dirty="0" smtClean="0">
                <a:solidFill>
                  <a:srgbClr val="000000"/>
                </a:solidFill>
                <a:latin typeface="HelveticaNeueLT Pro 33 ThEx"/>
              </a:rPr>
              <a:t>negocio.</a:t>
            </a:r>
          </a:p>
          <a:p>
            <a:pPr algn="just">
              <a:lnSpc>
                <a:spcPts val="2000"/>
              </a:lnSpc>
            </a:pPr>
            <a:endParaRPr lang="es-ES" sz="1600" dirty="0" smtClean="0">
              <a:solidFill>
                <a:srgbClr val="000000"/>
              </a:solidFill>
              <a:latin typeface="HelveticaNeueLT Pro 33 ThEx"/>
            </a:endParaRPr>
          </a:p>
          <a:p>
            <a:pPr algn="just">
              <a:lnSpc>
                <a:spcPts val="2000"/>
              </a:lnSpc>
            </a:pPr>
            <a:r>
              <a:rPr lang="es-ES" sz="1600" b="1" dirty="0" smtClean="0">
                <a:solidFill>
                  <a:srgbClr val="000000"/>
                </a:solidFill>
                <a:latin typeface="HelveticaNeueLT Pro 33 ThEx"/>
              </a:rPr>
              <a:t>21. Líneas </a:t>
            </a:r>
            <a:r>
              <a:rPr lang="es-ES" sz="1600" b="1" dirty="0">
                <a:solidFill>
                  <a:srgbClr val="000000"/>
                </a:solidFill>
                <a:latin typeface="HelveticaNeueLT Pro 33 ThEx"/>
              </a:rPr>
              <a:t>de crédito para jóvenes emprendedores en </a:t>
            </a:r>
            <a:r>
              <a:rPr lang="es-ES" sz="1600" b="1" dirty="0" smtClean="0">
                <a:solidFill>
                  <a:srgbClr val="000000"/>
                </a:solidFill>
                <a:latin typeface="HelveticaNeueLT Pro 33 ThEx"/>
              </a:rPr>
              <a:t>turismo</a:t>
            </a:r>
            <a:r>
              <a:rPr lang="es-ES" sz="1600" dirty="0" smtClean="0">
                <a:solidFill>
                  <a:srgbClr val="000000"/>
                </a:solidFill>
                <a:latin typeface="HelveticaNeueLT Pro 33 ThEx"/>
              </a:rPr>
              <a:t>: desarrollo de préstamos </a:t>
            </a:r>
            <a:r>
              <a:rPr lang="es-ES" sz="1600" dirty="0">
                <a:solidFill>
                  <a:srgbClr val="000000"/>
                </a:solidFill>
                <a:latin typeface="HelveticaNeueLT Pro 33 ThEx"/>
              </a:rPr>
              <a:t>participativos en condiciones más favorables a las ofrecidas por el </a:t>
            </a:r>
            <a:r>
              <a:rPr lang="es-ES" sz="1600" dirty="0" smtClean="0">
                <a:solidFill>
                  <a:srgbClr val="000000"/>
                </a:solidFill>
                <a:latin typeface="HelveticaNeueLT Pro 33 ThEx"/>
              </a:rPr>
              <a:t>mercado.</a:t>
            </a:r>
          </a:p>
          <a:p>
            <a:pPr algn="just">
              <a:lnSpc>
                <a:spcPts val="2000"/>
              </a:lnSpc>
            </a:pPr>
            <a:endParaRPr lang="es-ES" sz="1600" dirty="0">
              <a:solidFill>
                <a:srgbClr val="000000"/>
              </a:solidFill>
              <a:latin typeface="HelveticaNeueLT Pro 33 ThEx"/>
            </a:endParaRPr>
          </a:p>
          <a:p>
            <a:pPr algn="just">
              <a:lnSpc>
                <a:spcPts val="2000"/>
              </a:lnSpc>
            </a:pPr>
            <a:r>
              <a:rPr lang="es-ES" sz="1600" b="1" dirty="0" smtClean="0">
                <a:solidFill>
                  <a:srgbClr val="000000"/>
                </a:solidFill>
                <a:latin typeface="HelveticaNeueLT Pro 33 ThEx"/>
              </a:rPr>
              <a:t>22. Programa de emprendedores innovadores turísticos</a:t>
            </a:r>
            <a:r>
              <a:rPr lang="es-ES" sz="1600" dirty="0" smtClean="0">
                <a:solidFill>
                  <a:srgbClr val="000000"/>
                </a:solidFill>
                <a:latin typeface="HelveticaNeueLT Pro 33 ThEx"/>
              </a:rPr>
              <a:t>: </a:t>
            </a:r>
            <a:r>
              <a:rPr lang="es-ES" sz="1600" dirty="0" smtClean="0">
                <a:solidFill>
                  <a:srgbClr val="000000"/>
                </a:solidFill>
              </a:rPr>
              <a:t>articulación </a:t>
            </a:r>
            <a:r>
              <a:rPr lang="es-ES" sz="1600" dirty="0">
                <a:solidFill>
                  <a:srgbClr val="000000"/>
                </a:solidFill>
              </a:rPr>
              <a:t>de una completa red de cooperación para la promoción del emprendimiento en turismo, especialmente por parte de </a:t>
            </a:r>
            <a:r>
              <a:rPr lang="es-ES" sz="1600" dirty="0" smtClean="0">
                <a:solidFill>
                  <a:srgbClr val="000000"/>
                </a:solidFill>
              </a:rPr>
              <a:t>jóvenes.</a:t>
            </a:r>
            <a:endParaRPr lang="es-ES" sz="1600" dirty="0" smtClean="0">
              <a:solidFill>
                <a:srgbClr val="000000"/>
              </a:solidFill>
              <a:latin typeface="HelveticaNeueLT Pro 33 ThEx"/>
            </a:endParaRPr>
          </a:p>
          <a:p>
            <a:pPr algn="just">
              <a:lnSpc>
                <a:spcPts val="2000"/>
              </a:lnSpc>
            </a:pPr>
            <a:endParaRPr lang="es-ES" sz="1600" b="1" dirty="0" smtClean="0">
              <a:solidFill>
                <a:srgbClr val="000000"/>
              </a:solidFill>
              <a:latin typeface="HelveticaNeueLT Pro 33 ThEx"/>
            </a:endParaRPr>
          </a:p>
          <a:p>
            <a:pPr algn="just">
              <a:lnSpc>
                <a:spcPts val="2000"/>
              </a:lnSpc>
            </a:pPr>
            <a:r>
              <a:rPr lang="es-ES" sz="1600" b="1" dirty="0" smtClean="0">
                <a:solidFill>
                  <a:srgbClr val="000000"/>
                </a:solidFill>
                <a:latin typeface="HelveticaNeueLT Pro 33 ThEx"/>
              </a:rPr>
              <a:t>23. Redes </a:t>
            </a:r>
            <a:r>
              <a:rPr lang="es-ES" sz="1600" b="1" dirty="0">
                <a:solidFill>
                  <a:srgbClr val="000000"/>
                </a:solidFill>
                <a:latin typeface="HelveticaNeueLT Pro 33 ThEx"/>
              </a:rPr>
              <a:t>de agencias de gestión de </a:t>
            </a:r>
            <a:r>
              <a:rPr lang="es-ES" sz="1600" b="1" dirty="0" smtClean="0">
                <a:solidFill>
                  <a:srgbClr val="000000"/>
                </a:solidFill>
                <a:latin typeface="HelveticaNeueLT Pro 33 ThEx"/>
              </a:rPr>
              <a:t>experiencias</a:t>
            </a:r>
            <a:r>
              <a:rPr lang="es-ES" sz="1600" dirty="0" smtClean="0">
                <a:solidFill>
                  <a:srgbClr val="000000"/>
                </a:solidFill>
                <a:latin typeface="HelveticaNeueLT Pro 33 ThEx"/>
              </a:rPr>
              <a:t>: </a:t>
            </a:r>
            <a:r>
              <a:rPr lang="es-ES" sz="1600" dirty="0">
                <a:solidFill>
                  <a:srgbClr val="000000"/>
                </a:solidFill>
                <a:latin typeface="HelveticaNeueLT Pro 33 ThEx"/>
              </a:rPr>
              <a:t>generar productos turísticos de alto valor añadido basadas en la oferta diferencial de nuestro </a:t>
            </a:r>
            <a:r>
              <a:rPr lang="es-ES" sz="1600" dirty="0" smtClean="0">
                <a:solidFill>
                  <a:srgbClr val="000000"/>
                </a:solidFill>
                <a:latin typeface="HelveticaNeueLT Pro 33 ThEx"/>
              </a:rPr>
              <a:t>país.</a:t>
            </a:r>
            <a:endParaRPr lang="es-ES" sz="1600" dirty="0">
              <a:solidFill>
                <a:srgbClr val="000000"/>
              </a:solidFill>
              <a:latin typeface="HelveticaNeueLT Pro 33 ThEx"/>
            </a:endParaRPr>
          </a:p>
          <a:p>
            <a:pPr algn="just">
              <a:lnSpc>
                <a:spcPts val="2000"/>
              </a:lnSpc>
            </a:pPr>
            <a:endParaRPr lang="es-ES" sz="1600" dirty="0">
              <a:solidFill>
                <a:srgbClr val="000000"/>
              </a:solidFill>
              <a:latin typeface="HelveticaNeueLT Pro 33 ThEx"/>
            </a:endParaRPr>
          </a:p>
        </p:txBody>
      </p:sp>
      <p:sp>
        <p:nvSpPr>
          <p:cNvPr id="12" name="11 Rectángulo"/>
          <p:cNvSpPr/>
          <p:nvPr/>
        </p:nvSpPr>
        <p:spPr>
          <a:xfrm>
            <a:off x="812726" y="1340768"/>
            <a:ext cx="4767386" cy="2144177"/>
          </a:xfrm>
          <a:prstGeom prst="rect">
            <a:avLst/>
          </a:prstGeom>
        </p:spPr>
        <p:txBody>
          <a:bodyPr wrap="square">
            <a:spAutoFit/>
          </a:bodyPr>
          <a:lstStyle/>
          <a:p>
            <a:pPr algn="just">
              <a:lnSpc>
                <a:spcPts val="2000"/>
              </a:lnSpc>
            </a:pPr>
            <a:r>
              <a:rPr lang="es-ES" sz="1600" b="1" dirty="0" smtClean="0">
                <a:solidFill>
                  <a:srgbClr val="000000"/>
                </a:solidFill>
                <a:latin typeface="HelveticaNeueLT Pro 33 ThEx"/>
              </a:rPr>
              <a:t>18. Formación orientada a la demanda</a:t>
            </a:r>
            <a:r>
              <a:rPr lang="es-ES" sz="1600" dirty="0" smtClean="0">
                <a:solidFill>
                  <a:srgbClr val="000000"/>
                </a:solidFill>
                <a:latin typeface="HelveticaNeueLT Pro 33 ThEx"/>
              </a:rPr>
              <a:t>: mejora </a:t>
            </a:r>
            <a:r>
              <a:rPr lang="es-ES" sz="1600" dirty="0">
                <a:solidFill>
                  <a:srgbClr val="000000"/>
                </a:solidFill>
                <a:latin typeface="HelveticaNeueLT Pro 33 ThEx"/>
              </a:rPr>
              <a:t>de la oferta formativa para adaptarla a los nuevos perfiles </a:t>
            </a:r>
            <a:r>
              <a:rPr lang="es-ES" sz="1600" dirty="0" smtClean="0">
                <a:solidFill>
                  <a:srgbClr val="000000"/>
                </a:solidFill>
                <a:latin typeface="HelveticaNeueLT Pro 33 ThEx"/>
              </a:rPr>
              <a:t>profesionales.</a:t>
            </a:r>
            <a:endParaRPr lang="es-ES" sz="1600" dirty="0">
              <a:solidFill>
                <a:srgbClr val="000000"/>
              </a:solidFill>
              <a:latin typeface="HelveticaNeueLT Pro 33 ThEx"/>
            </a:endParaRPr>
          </a:p>
          <a:p>
            <a:pPr algn="just">
              <a:lnSpc>
                <a:spcPts val="2000"/>
              </a:lnSpc>
            </a:pPr>
            <a:endParaRPr lang="es-ES" sz="1600" b="1" dirty="0" smtClean="0">
              <a:solidFill>
                <a:srgbClr val="000000"/>
              </a:solidFill>
              <a:latin typeface="HelveticaNeueLT Pro 33 ThEx"/>
            </a:endParaRPr>
          </a:p>
          <a:p>
            <a:pPr algn="just">
              <a:lnSpc>
                <a:spcPts val="2000"/>
              </a:lnSpc>
            </a:pPr>
            <a:r>
              <a:rPr lang="es-ES" sz="1600" b="1" dirty="0" smtClean="0">
                <a:solidFill>
                  <a:srgbClr val="000000"/>
                </a:solidFill>
                <a:latin typeface="HelveticaNeueLT Pro 33 ThEx"/>
              </a:rPr>
              <a:t>19. Apoyo </a:t>
            </a:r>
            <a:r>
              <a:rPr lang="es-ES" sz="1600" b="1" dirty="0">
                <a:solidFill>
                  <a:srgbClr val="000000"/>
                </a:solidFill>
                <a:latin typeface="HelveticaNeueLT Pro 33 ThEx"/>
              </a:rPr>
              <a:t>a la </a:t>
            </a:r>
            <a:r>
              <a:rPr lang="es-ES" sz="1600" b="1" dirty="0" smtClean="0">
                <a:solidFill>
                  <a:srgbClr val="000000"/>
                </a:solidFill>
                <a:latin typeface="HelveticaNeueLT Pro 33 ThEx"/>
              </a:rPr>
              <a:t>internacionalización</a:t>
            </a:r>
            <a:r>
              <a:rPr lang="es-ES" sz="1600" dirty="0" smtClean="0">
                <a:solidFill>
                  <a:srgbClr val="000000"/>
                </a:solidFill>
                <a:latin typeface="HelveticaNeueLT Pro 33 ThEx"/>
              </a:rPr>
              <a:t>: de las empresas turísticas </a:t>
            </a:r>
            <a:r>
              <a:rPr lang="es-ES" sz="1600" dirty="0">
                <a:solidFill>
                  <a:srgbClr val="000000"/>
                </a:solidFill>
                <a:latin typeface="HelveticaNeueLT Pro 33 ThEx"/>
              </a:rPr>
              <a:t>acompañándolas en la apertura de nuevos </a:t>
            </a:r>
            <a:r>
              <a:rPr lang="es-ES" sz="1600" dirty="0" smtClean="0">
                <a:solidFill>
                  <a:srgbClr val="000000"/>
                </a:solidFill>
                <a:latin typeface="HelveticaNeueLT Pro 33 ThEx"/>
              </a:rPr>
              <a:t>mercados.</a:t>
            </a:r>
            <a:endParaRPr lang="es-ES" sz="1600" dirty="0">
              <a:solidFill>
                <a:srgbClr val="000000"/>
              </a:solidFill>
              <a:latin typeface="HelveticaNeueLT Pro 33 ThEx"/>
            </a:endParaRPr>
          </a:p>
          <a:p>
            <a:pPr algn="just">
              <a:lnSpc>
                <a:spcPts val="2000"/>
              </a:lnSpc>
            </a:pPr>
            <a:endParaRPr lang="es-ES" sz="1600" b="1" dirty="0" smtClean="0">
              <a:solidFill>
                <a:srgbClr val="000000"/>
              </a:solidFill>
              <a:latin typeface="HelveticaNeueLT Pro 33 ThEx"/>
            </a:endParaRPr>
          </a:p>
        </p:txBody>
      </p:sp>
      <p:pic>
        <p:nvPicPr>
          <p:cNvPr id="2" name="Picture 4" descr="Comercio electrónico"/>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47298"/>
          <a:stretch/>
        </p:blipFill>
        <p:spPr bwMode="auto">
          <a:xfrm>
            <a:off x="5724127" y="1594939"/>
            <a:ext cx="3007023" cy="1690045"/>
          </a:xfrm>
          <a:prstGeom prst="rect">
            <a:avLst/>
          </a:prstGeom>
          <a:noFill/>
          <a:extLst>
            <a:ext uri="{909E8E84-426E-40DD-AFC4-6F175D3DCCD1}">
              <a14:hiddenFill xmlns:a14="http://schemas.microsoft.com/office/drawing/2010/main" xmlns="">
                <a:solidFill>
                  <a:srgbClr val="FFFFFF"/>
                </a:solidFill>
              </a14:hiddenFill>
            </a:ext>
          </a:extLst>
        </p:spPr>
      </p:pic>
      <p:sp>
        <p:nvSpPr>
          <p:cNvPr id="8" name="1 Título"/>
          <p:cNvSpPr>
            <a:spLocks noGrp="1"/>
          </p:cNvSpPr>
          <p:nvPr>
            <p:ph type="title"/>
          </p:nvPr>
        </p:nvSpPr>
        <p:spPr>
          <a:xfrm>
            <a:off x="900113" y="44450"/>
            <a:ext cx="5256212" cy="576263"/>
          </a:xfrm>
        </p:spPr>
        <p:txBody>
          <a:bodyPr/>
          <a:lstStyle/>
          <a:p>
            <a:r>
              <a:rPr lang="en-US" sz="2400" dirty="0" err="1" smtClean="0"/>
              <a:t>Agrupación</a:t>
            </a:r>
            <a:r>
              <a:rPr lang="en-US" sz="2400" dirty="0" smtClean="0"/>
              <a:t> </a:t>
            </a:r>
            <a:r>
              <a:rPr lang="en-US" sz="2400" dirty="0" err="1" smtClean="0"/>
              <a:t>temática</a:t>
            </a:r>
            <a:r>
              <a:rPr lang="en-US" sz="2400" dirty="0" smtClean="0"/>
              <a:t> de las </a:t>
            </a:r>
            <a:r>
              <a:rPr lang="en-US" sz="2400" dirty="0" err="1" smtClean="0"/>
              <a:t>medidas</a:t>
            </a:r>
            <a:endParaRPr lang="en-US" sz="2400" dirty="0"/>
          </a:p>
        </p:txBody>
      </p:sp>
      <p:sp>
        <p:nvSpPr>
          <p:cNvPr id="4" name="3 Marcador de número de diapositiva"/>
          <p:cNvSpPr>
            <a:spLocks noGrp="1"/>
          </p:cNvSpPr>
          <p:nvPr>
            <p:ph type="sldNum" sz="quarter" idx="10"/>
          </p:nvPr>
        </p:nvSpPr>
        <p:spPr/>
        <p:txBody>
          <a:bodyPr/>
          <a:lstStyle/>
          <a:p>
            <a:pPr>
              <a:defRPr/>
            </a:pPr>
            <a:r>
              <a:rPr lang="es-ES" dirty="0" smtClean="0"/>
              <a:t>13</a:t>
            </a:r>
            <a:endParaRPr lang="es-ES" dirty="0"/>
          </a:p>
        </p:txBody>
      </p:sp>
    </p:spTree>
    <p:extLst>
      <p:ext uri="{BB962C8B-B14F-4D97-AF65-F5344CB8AC3E}">
        <p14:creationId xmlns:p14="http://schemas.microsoft.com/office/powerpoint/2010/main" xmlns="" val="126206324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2 Marcador de contenido"/>
          <p:cNvSpPr txBox="1">
            <a:spLocks/>
          </p:cNvSpPr>
          <p:nvPr/>
        </p:nvSpPr>
        <p:spPr bwMode="auto">
          <a:xfrm>
            <a:off x="900113" y="836712"/>
            <a:ext cx="7797800" cy="749300"/>
          </a:xfrm>
          <a:prstGeom prst="rect">
            <a:avLst/>
          </a:prstGeom>
          <a:noFill/>
          <a:ln w="1587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algn="ctr">
              <a:spcBef>
                <a:spcPct val="0"/>
              </a:spcBef>
            </a:pPr>
            <a:r>
              <a:rPr lang="es-ES" sz="2000" dirty="0" smtClean="0">
                <a:solidFill>
                  <a:srgbClr val="000066"/>
                </a:solidFill>
                <a:latin typeface="Arial" charset="0"/>
              </a:rPr>
              <a:t>POR UNA ADMINISTRACIÓN EFECTIVA Y EFICIENTE</a:t>
            </a:r>
            <a:endParaRPr lang="es-ES" sz="2000" dirty="0">
              <a:solidFill>
                <a:srgbClr val="000066"/>
              </a:solidFill>
              <a:latin typeface="Arial" charset="0"/>
            </a:endParaRPr>
          </a:p>
        </p:txBody>
      </p:sp>
      <p:sp>
        <p:nvSpPr>
          <p:cNvPr id="87" name="86 Rectángulo"/>
          <p:cNvSpPr/>
          <p:nvPr/>
        </p:nvSpPr>
        <p:spPr>
          <a:xfrm>
            <a:off x="827584" y="1330116"/>
            <a:ext cx="7895864" cy="4196020"/>
          </a:xfrm>
          <a:prstGeom prst="rect">
            <a:avLst/>
          </a:prstGeom>
        </p:spPr>
        <p:txBody>
          <a:bodyPr wrap="square">
            <a:spAutoFit/>
          </a:bodyPr>
          <a:lstStyle/>
          <a:p>
            <a:pPr>
              <a:lnSpc>
                <a:spcPts val="2000"/>
              </a:lnSpc>
            </a:pPr>
            <a:r>
              <a:rPr lang="es-ES" sz="1600" b="1" dirty="0" smtClean="0">
                <a:solidFill>
                  <a:srgbClr val="000000"/>
                </a:solidFill>
                <a:latin typeface="HelveticaNeueLT Pro 33 ThEx"/>
              </a:rPr>
              <a:t>24. Entrada </a:t>
            </a:r>
            <a:r>
              <a:rPr lang="es-ES" sz="1600" b="1" dirty="0">
                <a:solidFill>
                  <a:srgbClr val="000000"/>
                </a:solidFill>
                <a:latin typeface="HelveticaNeueLT Pro 33 ThEx"/>
              </a:rPr>
              <a:t>sector privado decisión y financiación </a:t>
            </a:r>
            <a:r>
              <a:rPr lang="es-ES" sz="1600" dirty="0" smtClean="0">
                <a:solidFill>
                  <a:srgbClr val="000000"/>
                </a:solidFill>
                <a:latin typeface="HelveticaNeueLT Pro 33 ThEx"/>
              </a:rPr>
              <a:t>Turespaña: </a:t>
            </a:r>
            <a:r>
              <a:rPr lang="es-ES" sz="1600" dirty="0">
                <a:solidFill>
                  <a:srgbClr val="000000"/>
                </a:solidFill>
                <a:latin typeface="HelveticaNeueLT Pro 33 ThEx"/>
              </a:rPr>
              <a:t>nuevo modelo organizativo público privado </a:t>
            </a:r>
            <a:r>
              <a:rPr lang="es-ES" sz="1600">
                <a:solidFill>
                  <a:srgbClr val="000000"/>
                </a:solidFill>
                <a:latin typeface="HelveticaNeueLT Pro 33 ThEx"/>
              </a:rPr>
              <a:t>para </a:t>
            </a:r>
            <a:r>
              <a:rPr lang="es-ES" sz="1600" smtClean="0">
                <a:solidFill>
                  <a:srgbClr val="000000"/>
                </a:solidFill>
                <a:latin typeface="HelveticaNeueLT Pro 33 ThEx"/>
              </a:rPr>
              <a:t>Turespaña.</a:t>
            </a:r>
            <a:endParaRPr lang="es-ES" sz="1600" dirty="0">
              <a:solidFill>
                <a:srgbClr val="000000"/>
              </a:solidFill>
              <a:latin typeface="HelveticaNeueLT Pro 33 ThEx"/>
            </a:endParaRPr>
          </a:p>
          <a:p>
            <a:pPr>
              <a:lnSpc>
                <a:spcPts val="2000"/>
              </a:lnSpc>
            </a:pPr>
            <a:endParaRPr lang="es-ES" sz="1600" b="1" dirty="0" smtClean="0">
              <a:solidFill>
                <a:srgbClr val="000000"/>
              </a:solidFill>
              <a:latin typeface="HelveticaNeueLT Pro 33 ThEx"/>
            </a:endParaRPr>
          </a:p>
          <a:p>
            <a:pPr>
              <a:lnSpc>
                <a:spcPts val="2000"/>
              </a:lnSpc>
            </a:pPr>
            <a:r>
              <a:rPr lang="es-ES" sz="1600" b="1" dirty="0" smtClean="0">
                <a:solidFill>
                  <a:srgbClr val="000000"/>
                </a:solidFill>
                <a:latin typeface="HelveticaNeueLT Pro 33 ThEx"/>
              </a:rPr>
              <a:t>25. Catálogo </a:t>
            </a:r>
            <a:r>
              <a:rPr lang="es-ES" sz="1600" b="1" dirty="0">
                <a:solidFill>
                  <a:srgbClr val="000000"/>
                </a:solidFill>
                <a:latin typeface="HelveticaNeueLT Pro 33 ThEx"/>
              </a:rPr>
              <a:t>de servicios </a:t>
            </a:r>
            <a:r>
              <a:rPr lang="es-ES" sz="1600" b="1" dirty="0" smtClean="0">
                <a:solidFill>
                  <a:srgbClr val="000000"/>
                </a:solidFill>
                <a:latin typeface="HelveticaNeueLT Pro 33 ThEx"/>
              </a:rPr>
              <a:t>Turespaña</a:t>
            </a:r>
            <a:r>
              <a:rPr lang="es-ES" sz="1600" dirty="0" smtClean="0">
                <a:solidFill>
                  <a:srgbClr val="000000"/>
                </a:solidFill>
                <a:latin typeface="HelveticaNeueLT Pro 33 ThEx"/>
              </a:rPr>
              <a:t>: centrado en </a:t>
            </a:r>
            <a:r>
              <a:rPr lang="es-ES" sz="1600" dirty="0">
                <a:solidFill>
                  <a:srgbClr val="000000"/>
                </a:solidFill>
                <a:latin typeface="HelveticaNeueLT Pro 33 ThEx"/>
              </a:rPr>
              <a:t>la actividad promocional y los servicios basados en el </a:t>
            </a:r>
            <a:r>
              <a:rPr lang="es-ES" sz="1600" dirty="0" smtClean="0">
                <a:solidFill>
                  <a:srgbClr val="000000"/>
                </a:solidFill>
                <a:latin typeface="HelveticaNeueLT Pro 33 ThEx"/>
              </a:rPr>
              <a:t>conocimiento.</a:t>
            </a:r>
            <a:endParaRPr lang="es-ES" sz="1600" dirty="0">
              <a:solidFill>
                <a:srgbClr val="000000"/>
              </a:solidFill>
              <a:latin typeface="HelveticaNeueLT Pro 33 ThEx"/>
            </a:endParaRPr>
          </a:p>
          <a:p>
            <a:pPr>
              <a:lnSpc>
                <a:spcPts val="2000"/>
              </a:lnSpc>
            </a:pPr>
            <a:endParaRPr lang="es-ES" sz="1600" b="1" dirty="0" smtClean="0">
              <a:solidFill>
                <a:srgbClr val="000000"/>
              </a:solidFill>
              <a:latin typeface="HelveticaNeueLT Pro 33 ThEx"/>
            </a:endParaRPr>
          </a:p>
          <a:p>
            <a:pPr>
              <a:lnSpc>
                <a:spcPts val="2000"/>
              </a:lnSpc>
            </a:pPr>
            <a:r>
              <a:rPr lang="es-ES" sz="1600" b="1" dirty="0" smtClean="0">
                <a:solidFill>
                  <a:srgbClr val="000000"/>
                </a:solidFill>
                <a:latin typeface="HelveticaNeueLT Pro 33 ThEx"/>
              </a:rPr>
              <a:t>26. Reorganización  </a:t>
            </a:r>
            <a:r>
              <a:rPr lang="es-ES" sz="1600" b="1" dirty="0">
                <a:solidFill>
                  <a:srgbClr val="000000"/>
                </a:solidFill>
                <a:latin typeface="HelveticaNeueLT Pro 33 ThEx"/>
              </a:rPr>
              <a:t>y modernización </a:t>
            </a:r>
            <a:r>
              <a:rPr lang="es-ES" sz="1600" b="1" dirty="0" err="1" smtClean="0">
                <a:solidFill>
                  <a:srgbClr val="000000"/>
                </a:solidFill>
                <a:latin typeface="HelveticaNeueLT Pro 33 ThEx"/>
              </a:rPr>
              <a:t>OETs</a:t>
            </a:r>
            <a:r>
              <a:rPr lang="es-ES" sz="1600" dirty="0" smtClean="0">
                <a:solidFill>
                  <a:srgbClr val="000000"/>
                </a:solidFill>
                <a:latin typeface="HelveticaNeueLT Pro 33 ThEx"/>
              </a:rPr>
              <a:t>: </a:t>
            </a:r>
            <a:r>
              <a:rPr lang="es-ES" sz="1600" dirty="0">
                <a:solidFill>
                  <a:srgbClr val="000000"/>
                </a:solidFill>
                <a:latin typeface="HelveticaNeueLT Pro 33 ThEx"/>
              </a:rPr>
              <a:t>adaptar su estructura y funcionamiento a estrategia de marketing y la nueva propuesta de valor de </a:t>
            </a:r>
            <a:r>
              <a:rPr lang="es-ES" sz="1600" dirty="0" smtClean="0">
                <a:solidFill>
                  <a:srgbClr val="000000"/>
                </a:solidFill>
                <a:latin typeface="HelveticaNeueLT Pro 33 ThEx"/>
              </a:rPr>
              <a:t>Turespaña.</a:t>
            </a:r>
            <a:endParaRPr lang="es-ES" sz="1600" dirty="0">
              <a:solidFill>
                <a:srgbClr val="000000"/>
              </a:solidFill>
              <a:latin typeface="HelveticaNeueLT Pro 33 ThEx"/>
            </a:endParaRPr>
          </a:p>
          <a:p>
            <a:pPr>
              <a:lnSpc>
                <a:spcPts val="2000"/>
              </a:lnSpc>
            </a:pPr>
            <a:endParaRPr lang="es-ES" sz="1600" b="1" dirty="0" smtClean="0">
              <a:solidFill>
                <a:srgbClr val="000000"/>
              </a:solidFill>
              <a:latin typeface="HelveticaNeueLT Pro 33 ThEx"/>
            </a:endParaRPr>
          </a:p>
          <a:p>
            <a:pPr>
              <a:lnSpc>
                <a:spcPts val="2000"/>
              </a:lnSpc>
            </a:pPr>
            <a:r>
              <a:rPr lang="es-ES" sz="1600" b="1" dirty="0" smtClean="0">
                <a:solidFill>
                  <a:srgbClr val="000000"/>
                </a:solidFill>
                <a:latin typeface="HelveticaNeueLT Pro 33 ThEx"/>
              </a:rPr>
              <a:t>27. Reorientación </a:t>
            </a:r>
            <a:r>
              <a:rPr lang="es-ES" sz="1600" b="1" dirty="0">
                <a:solidFill>
                  <a:srgbClr val="000000"/>
                </a:solidFill>
                <a:latin typeface="HelveticaNeueLT Pro 33 ThEx"/>
              </a:rPr>
              <a:t>estadísticas de </a:t>
            </a:r>
            <a:r>
              <a:rPr lang="es-ES" sz="1600" b="1" dirty="0" smtClean="0">
                <a:solidFill>
                  <a:srgbClr val="000000"/>
                </a:solidFill>
                <a:latin typeface="HelveticaNeueLT Pro 33 ThEx"/>
              </a:rPr>
              <a:t>turismo</a:t>
            </a:r>
            <a:r>
              <a:rPr lang="es-ES" sz="1600" dirty="0" smtClean="0">
                <a:solidFill>
                  <a:srgbClr val="000000"/>
                </a:solidFill>
                <a:latin typeface="HelveticaNeueLT Pro 33 ThEx"/>
              </a:rPr>
              <a:t>: ganando </a:t>
            </a:r>
            <a:r>
              <a:rPr lang="es-ES" sz="1600" dirty="0">
                <a:solidFill>
                  <a:srgbClr val="000000"/>
                </a:solidFill>
                <a:latin typeface="HelveticaNeueLT Pro 33 ThEx"/>
              </a:rPr>
              <a:t>en eficiencia a través de la colaboración más intensa con el </a:t>
            </a:r>
            <a:r>
              <a:rPr lang="es-ES" sz="1600" dirty="0" smtClean="0">
                <a:solidFill>
                  <a:srgbClr val="000000"/>
                </a:solidFill>
                <a:latin typeface="HelveticaNeueLT Pro 33 ThEx"/>
              </a:rPr>
              <a:t>INE.</a:t>
            </a:r>
            <a:endParaRPr lang="es-ES" sz="1600" dirty="0">
              <a:solidFill>
                <a:srgbClr val="000000"/>
              </a:solidFill>
              <a:latin typeface="HelveticaNeueLT Pro 33 ThEx"/>
            </a:endParaRPr>
          </a:p>
          <a:p>
            <a:pPr>
              <a:lnSpc>
                <a:spcPts val="2000"/>
              </a:lnSpc>
            </a:pPr>
            <a:endParaRPr lang="es-ES" sz="1600" b="1" dirty="0" smtClean="0">
              <a:solidFill>
                <a:srgbClr val="000000"/>
              </a:solidFill>
              <a:latin typeface="HelveticaNeueLT Pro 33 ThEx"/>
            </a:endParaRPr>
          </a:p>
          <a:p>
            <a:pPr>
              <a:lnSpc>
                <a:spcPts val="2000"/>
              </a:lnSpc>
            </a:pPr>
            <a:r>
              <a:rPr lang="es-ES" sz="1600" b="1" dirty="0" smtClean="0">
                <a:solidFill>
                  <a:srgbClr val="000000"/>
                </a:solidFill>
                <a:latin typeface="HelveticaNeueLT Pro 33 ThEx"/>
              </a:rPr>
              <a:t>28. Patrimonio </a:t>
            </a:r>
            <a:r>
              <a:rPr lang="es-ES" sz="1600" b="1" dirty="0">
                <a:solidFill>
                  <a:srgbClr val="000000"/>
                </a:solidFill>
                <a:latin typeface="HelveticaNeueLT Pro 33 ThEx"/>
              </a:rPr>
              <a:t>cultural, natural y </a:t>
            </a:r>
            <a:r>
              <a:rPr lang="es-ES" sz="1600" b="1" dirty="0" err="1" smtClean="0">
                <a:solidFill>
                  <a:srgbClr val="000000"/>
                </a:solidFill>
                <a:latin typeface="HelveticaNeueLT Pro 33 ThEx"/>
              </a:rPr>
              <a:t>enogastronómico</a:t>
            </a:r>
            <a:r>
              <a:rPr lang="es-ES" sz="1600" dirty="0" smtClean="0">
                <a:solidFill>
                  <a:srgbClr val="000000"/>
                </a:solidFill>
                <a:latin typeface="HelveticaNeueLT Pro 33 ThEx"/>
              </a:rPr>
              <a:t>: </a:t>
            </a:r>
            <a:r>
              <a:rPr lang="es-ES" sz="1600" dirty="0">
                <a:solidFill>
                  <a:srgbClr val="000000"/>
                </a:solidFill>
                <a:latin typeface="HelveticaNeueLT Pro 33 ThEx"/>
              </a:rPr>
              <a:t>incidiendo en la gestión turística de este activo en toda la administración </a:t>
            </a:r>
            <a:r>
              <a:rPr lang="es-ES" sz="1600" dirty="0" smtClean="0">
                <a:solidFill>
                  <a:srgbClr val="000000"/>
                </a:solidFill>
                <a:latin typeface="HelveticaNeueLT Pro 33 ThEx"/>
              </a:rPr>
              <a:t>pública desde la promoción a la comercialización.</a:t>
            </a:r>
            <a:endParaRPr lang="es-ES" sz="1600" dirty="0">
              <a:solidFill>
                <a:srgbClr val="000000"/>
              </a:solidFill>
              <a:latin typeface="HelveticaNeueLT Pro 33 ThEx"/>
            </a:endParaRPr>
          </a:p>
        </p:txBody>
      </p:sp>
      <p:pic>
        <p:nvPicPr>
          <p:cNvPr id="2052" name="Picture 4" descr="http://www.spain.info/export/sites/spain-info/Reportajes_portales/Canada/galeria_imagenes_portales_canada/p2_about_us_canada.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12616" y="5391836"/>
            <a:ext cx="5115768" cy="1277523"/>
          </a:xfrm>
          <a:prstGeom prst="rect">
            <a:avLst/>
          </a:prstGeom>
          <a:noFill/>
          <a:extLst>
            <a:ext uri="{909E8E84-426E-40DD-AFC4-6F175D3DCCD1}">
              <a14:hiddenFill xmlns:a14="http://schemas.microsoft.com/office/drawing/2010/main" xmlns="">
                <a:solidFill>
                  <a:srgbClr val="FFFFFF"/>
                </a:solidFill>
              </a14:hiddenFill>
            </a:ext>
          </a:extLst>
        </p:spPr>
      </p:pic>
      <p:sp>
        <p:nvSpPr>
          <p:cNvPr id="7" name="1 Título"/>
          <p:cNvSpPr>
            <a:spLocks noGrp="1"/>
          </p:cNvSpPr>
          <p:nvPr>
            <p:ph type="title"/>
          </p:nvPr>
        </p:nvSpPr>
        <p:spPr>
          <a:xfrm>
            <a:off x="900113" y="44450"/>
            <a:ext cx="5256212" cy="576263"/>
          </a:xfrm>
        </p:spPr>
        <p:txBody>
          <a:bodyPr/>
          <a:lstStyle/>
          <a:p>
            <a:r>
              <a:rPr lang="en-US" sz="2400" dirty="0" err="1" smtClean="0"/>
              <a:t>Agrupación</a:t>
            </a:r>
            <a:r>
              <a:rPr lang="en-US" sz="2400" dirty="0" smtClean="0"/>
              <a:t> </a:t>
            </a:r>
            <a:r>
              <a:rPr lang="en-US" sz="2400" dirty="0" err="1" smtClean="0"/>
              <a:t>temática</a:t>
            </a:r>
            <a:r>
              <a:rPr lang="en-US" sz="2400" dirty="0" smtClean="0"/>
              <a:t> de las </a:t>
            </a:r>
            <a:r>
              <a:rPr lang="en-US" sz="2400" dirty="0" err="1" smtClean="0"/>
              <a:t>medidas</a:t>
            </a:r>
            <a:endParaRPr lang="en-US" sz="2400" dirty="0"/>
          </a:p>
        </p:txBody>
      </p:sp>
      <p:sp>
        <p:nvSpPr>
          <p:cNvPr id="3" name="2 Marcador de número de diapositiva"/>
          <p:cNvSpPr>
            <a:spLocks noGrp="1"/>
          </p:cNvSpPr>
          <p:nvPr>
            <p:ph type="sldNum" sz="quarter" idx="10"/>
          </p:nvPr>
        </p:nvSpPr>
        <p:spPr/>
        <p:txBody>
          <a:bodyPr/>
          <a:lstStyle/>
          <a:p>
            <a:pPr>
              <a:defRPr/>
            </a:pPr>
            <a:r>
              <a:rPr lang="es-ES" dirty="0" smtClean="0"/>
              <a:t>14</a:t>
            </a:r>
            <a:endParaRPr lang="es-ES" dirty="0"/>
          </a:p>
        </p:txBody>
      </p:sp>
    </p:spTree>
    <p:extLst>
      <p:ext uri="{BB962C8B-B14F-4D97-AF65-F5344CB8AC3E}">
        <p14:creationId xmlns:p14="http://schemas.microsoft.com/office/powerpoint/2010/main" xmlns="" val="314059211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Flecha a la derecha con bandas"/>
          <p:cNvSpPr/>
          <p:nvPr/>
        </p:nvSpPr>
        <p:spPr bwMode="auto">
          <a:xfrm rot="3608115">
            <a:off x="2078009" y="1923106"/>
            <a:ext cx="3618650" cy="2465452"/>
          </a:xfrm>
          <a:prstGeom prst="stripedRightArrow">
            <a:avLst/>
          </a:prstGeom>
          <a:solidFill>
            <a:schemeClr val="bg1">
              <a:lumMod val="95000"/>
              <a:alpha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S" sz="2000" b="0" i="0" u="none" strike="noStrike" cap="none" normalizeH="0" baseline="0" smtClean="0">
              <a:ln>
                <a:noFill/>
              </a:ln>
              <a:solidFill>
                <a:schemeClr val="tx1"/>
              </a:solidFill>
              <a:effectLst/>
              <a:latin typeface="Arial" charset="0"/>
            </a:endParaRPr>
          </a:p>
        </p:txBody>
      </p:sp>
      <p:sp>
        <p:nvSpPr>
          <p:cNvPr id="19" name="18 Rectángulo"/>
          <p:cNvSpPr/>
          <p:nvPr/>
        </p:nvSpPr>
        <p:spPr>
          <a:xfrm>
            <a:off x="838408" y="3875562"/>
            <a:ext cx="7981742" cy="674031"/>
          </a:xfrm>
          <a:prstGeom prst="rect">
            <a:avLst/>
          </a:prstGeom>
        </p:spPr>
        <p:txBody>
          <a:bodyPr wrap="square">
            <a:noAutofit/>
          </a:bodyPr>
          <a:lstStyle/>
          <a:p>
            <a:pPr algn="just" defTabSz="533400">
              <a:lnSpc>
                <a:spcPct val="90000"/>
              </a:lnSpc>
              <a:spcAft>
                <a:spcPct val="35000"/>
              </a:spcAft>
            </a:pPr>
            <a:r>
              <a:rPr lang="es-ES" sz="2400" b="1" i="1" dirty="0" smtClean="0">
                <a:solidFill>
                  <a:schemeClr val="tx2"/>
                </a:solidFill>
                <a:latin typeface="HelveticaNeueLT Pro 33 ThEx"/>
              </a:rPr>
              <a:t>2. Ejecución</a:t>
            </a:r>
            <a:r>
              <a:rPr lang="es-ES" sz="2400" b="1" i="1" dirty="0">
                <a:solidFill>
                  <a:schemeClr val="tx2"/>
                </a:solidFill>
                <a:latin typeface="HelveticaNeueLT Pro 33 ThEx"/>
              </a:rPr>
              <a:t>: </a:t>
            </a:r>
            <a:r>
              <a:rPr lang="es-ES" dirty="0">
                <a:solidFill>
                  <a:schemeClr val="tx2"/>
                </a:solidFill>
                <a:latin typeface="HelveticaNeueLT Pro 33 ThEx"/>
              </a:rPr>
              <a:t>desarrollo de medidas a lo largo de los 4 años en </a:t>
            </a:r>
            <a:r>
              <a:rPr lang="es-ES" b="1" dirty="0" smtClean="0">
                <a:solidFill>
                  <a:schemeClr val="tx2"/>
                </a:solidFill>
                <a:latin typeface="HelveticaNeueLT Pro 33 ThEx"/>
              </a:rPr>
              <a:t>colaboración </a:t>
            </a:r>
            <a:r>
              <a:rPr lang="es-ES" dirty="0">
                <a:solidFill>
                  <a:schemeClr val="tx2"/>
                </a:solidFill>
                <a:latin typeface="HelveticaNeueLT Pro 33 ThEx"/>
              </a:rPr>
              <a:t>con diferentes agentes (CCAA, EELL, Ministerios</a:t>
            </a:r>
            <a:r>
              <a:rPr lang="es-ES" dirty="0" smtClean="0">
                <a:solidFill>
                  <a:schemeClr val="tx2"/>
                </a:solidFill>
                <a:latin typeface="HelveticaNeueLT Pro 33 ThEx"/>
              </a:rPr>
              <a:t>..) </a:t>
            </a:r>
            <a:endParaRPr lang="es-ES" dirty="0">
              <a:solidFill>
                <a:schemeClr val="tx2"/>
              </a:solidFill>
              <a:latin typeface="HelveticaNeueLT Pro 33 ThEx"/>
            </a:endParaRPr>
          </a:p>
        </p:txBody>
      </p:sp>
      <p:sp>
        <p:nvSpPr>
          <p:cNvPr id="24" name="23 Rectángulo"/>
          <p:cNvSpPr/>
          <p:nvPr/>
        </p:nvSpPr>
        <p:spPr>
          <a:xfrm>
            <a:off x="838408" y="2420888"/>
            <a:ext cx="5173752" cy="674031"/>
          </a:xfrm>
          <a:prstGeom prst="rect">
            <a:avLst/>
          </a:prstGeom>
        </p:spPr>
        <p:txBody>
          <a:bodyPr wrap="square">
            <a:noAutofit/>
          </a:bodyPr>
          <a:lstStyle/>
          <a:p>
            <a:pPr lvl="0" algn="just" defTabSz="533400">
              <a:lnSpc>
                <a:spcPct val="90000"/>
              </a:lnSpc>
              <a:spcAft>
                <a:spcPct val="35000"/>
              </a:spcAft>
            </a:pPr>
            <a:r>
              <a:rPr lang="es-ES" sz="2400" b="1" i="1" dirty="0" smtClean="0">
                <a:solidFill>
                  <a:schemeClr val="tx2"/>
                </a:solidFill>
                <a:latin typeface="HelveticaNeueLT Pro 33 ThEx"/>
              </a:rPr>
              <a:t>1. Planificación</a:t>
            </a:r>
            <a:r>
              <a:rPr lang="es-ES" sz="2800" b="1" i="1" dirty="0" smtClean="0">
                <a:solidFill>
                  <a:schemeClr val="tx2"/>
                </a:solidFill>
                <a:latin typeface="HelveticaNeueLT Pro 33 ThEx"/>
              </a:rPr>
              <a:t>: </a:t>
            </a:r>
            <a:r>
              <a:rPr lang="es-ES" i="1" dirty="0" smtClean="0">
                <a:solidFill>
                  <a:schemeClr val="tx2"/>
                </a:solidFill>
                <a:latin typeface="HelveticaNeueLT Pro 33 ThEx"/>
              </a:rPr>
              <a:t>con las </a:t>
            </a:r>
            <a:r>
              <a:rPr lang="es-ES" b="1" dirty="0" smtClean="0">
                <a:latin typeface="HelveticaNeueLT Pro 33 ThEx"/>
              </a:rPr>
              <a:t>medidas priorizadas </a:t>
            </a:r>
            <a:r>
              <a:rPr lang="es-ES" dirty="0" smtClean="0">
                <a:latin typeface="HelveticaNeueLT Pro 33 ThEx"/>
              </a:rPr>
              <a:t>y en un </a:t>
            </a:r>
            <a:r>
              <a:rPr lang="es-ES" b="1" dirty="0" smtClean="0">
                <a:latin typeface="HelveticaNeueLT Pro 33 ThEx"/>
              </a:rPr>
              <a:t>cronograma de actuación</a:t>
            </a:r>
            <a:r>
              <a:rPr lang="es-ES" dirty="0" smtClean="0">
                <a:latin typeface="HelveticaNeueLT Pro 33 ThEx"/>
              </a:rPr>
              <a:t> con estimación de tiempos, recursos, hitos y entregables</a:t>
            </a:r>
            <a:endParaRPr lang="es-ES" dirty="0">
              <a:latin typeface="HelveticaNeueLT Pro 33 ThEx"/>
            </a:endParaRPr>
          </a:p>
        </p:txBody>
      </p:sp>
      <p:sp>
        <p:nvSpPr>
          <p:cNvPr id="39" name="38 Rectángulo"/>
          <p:cNvSpPr/>
          <p:nvPr/>
        </p:nvSpPr>
        <p:spPr>
          <a:xfrm>
            <a:off x="901128" y="882761"/>
            <a:ext cx="7775328" cy="674031"/>
          </a:xfrm>
          <a:prstGeom prst="rect">
            <a:avLst/>
          </a:prstGeom>
        </p:spPr>
        <p:txBody>
          <a:bodyPr wrap="square">
            <a:normAutofit fontScale="92500" lnSpcReduction="10000"/>
          </a:bodyPr>
          <a:lstStyle/>
          <a:p>
            <a:pPr lvl="0" algn="just" defTabSz="533400">
              <a:lnSpc>
                <a:spcPct val="90000"/>
              </a:lnSpc>
              <a:spcAft>
                <a:spcPct val="35000"/>
              </a:spcAft>
            </a:pPr>
            <a:r>
              <a:rPr lang="es-ES" sz="2400" b="1" i="1" dirty="0" smtClean="0">
                <a:solidFill>
                  <a:schemeClr val="tx2"/>
                </a:solidFill>
                <a:latin typeface="HelveticaNeueLT Pro 33 ThEx"/>
              </a:rPr>
              <a:t>El Ministerio de Industria, Energía y Turismo coordinará la ejecución del Plan en toda su vigencia: </a:t>
            </a:r>
            <a:endParaRPr lang="es-ES" b="1" i="1" dirty="0">
              <a:latin typeface="HelveticaNeueLT Pro 33 ThEx"/>
            </a:endParaRPr>
          </a:p>
        </p:txBody>
      </p:sp>
      <p:sp>
        <p:nvSpPr>
          <p:cNvPr id="21" name="1 Título"/>
          <p:cNvSpPr>
            <a:spLocks noGrp="1"/>
          </p:cNvSpPr>
          <p:nvPr>
            <p:ph type="title"/>
          </p:nvPr>
        </p:nvSpPr>
        <p:spPr>
          <a:xfrm>
            <a:off x="900113" y="44450"/>
            <a:ext cx="5256212" cy="576263"/>
          </a:xfrm>
        </p:spPr>
        <p:txBody>
          <a:bodyPr/>
          <a:lstStyle/>
          <a:p>
            <a:r>
              <a:rPr lang="en-US" sz="2400" dirty="0" smtClean="0"/>
              <a:t>9. </a:t>
            </a:r>
            <a:r>
              <a:rPr lang="en-US" sz="2400" dirty="0" err="1" smtClean="0"/>
              <a:t>Seguimiento</a:t>
            </a:r>
            <a:r>
              <a:rPr lang="en-US" sz="2400" dirty="0" smtClean="0"/>
              <a:t> y control</a:t>
            </a:r>
            <a:endParaRPr lang="en-US" sz="2400" dirty="0"/>
          </a:p>
        </p:txBody>
      </p:sp>
      <p:sp>
        <p:nvSpPr>
          <p:cNvPr id="35" name="34 Rectángulo"/>
          <p:cNvSpPr/>
          <p:nvPr/>
        </p:nvSpPr>
        <p:spPr>
          <a:xfrm>
            <a:off x="828763" y="5056238"/>
            <a:ext cx="7991387" cy="1685130"/>
          </a:xfrm>
          <a:prstGeom prst="rect">
            <a:avLst/>
          </a:prstGeom>
        </p:spPr>
        <p:txBody>
          <a:bodyPr wrap="square">
            <a:normAutofit fontScale="92500" lnSpcReduction="10000"/>
          </a:bodyPr>
          <a:lstStyle/>
          <a:p>
            <a:pPr lvl="0" algn="just" defTabSz="533400">
              <a:lnSpc>
                <a:spcPct val="90000"/>
              </a:lnSpc>
              <a:spcAft>
                <a:spcPct val="35000"/>
              </a:spcAft>
            </a:pPr>
            <a:r>
              <a:rPr lang="es-ES" sz="2600" b="1" i="1" dirty="0" smtClean="0">
                <a:solidFill>
                  <a:schemeClr val="tx2"/>
                </a:solidFill>
                <a:latin typeface="HelveticaNeueLT Pro 33 ThEx"/>
              </a:rPr>
              <a:t>3. Medición</a:t>
            </a:r>
            <a:r>
              <a:rPr lang="es-ES" sz="2400" b="1" i="1" dirty="0" smtClean="0">
                <a:solidFill>
                  <a:schemeClr val="tx2"/>
                </a:solidFill>
                <a:latin typeface="HelveticaNeueLT Pro 33 ThEx"/>
              </a:rPr>
              <a:t>: </a:t>
            </a:r>
            <a:r>
              <a:rPr lang="es-ES" dirty="0" smtClean="0">
                <a:latin typeface="HelveticaNeueLT Pro 33 ThEx"/>
              </a:rPr>
              <a:t>elaboración de un modelo de indicadores que permite realizar el </a:t>
            </a:r>
            <a:r>
              <a:rPr lang="es-ES" b="1" dirty="0" smtClean="0">
                <a:latin typeface="HelveticaNeueLT Pro 33 ThEx"/>
              </a:rPr>
              <a:t>seguimiento cuantitativo y continuo </a:t>
            </a:r>
            <a:r>
              <a:rPr lang="es-ES" dirty="0" smtClean="0">
                <a:latin typeface="HelveticaNeueLT Pro 33 ThEx"/>
              </a:rPr>
              <a:t>de:</a:t>
            </a:r>
          </a:p>
          <a:p>
            <a:pPr marL="895350" lvl="0" indent="-438150" algn="just" defTabSz="533400">
              <a:lnSpc>
                <a:spcPct val="90000"/>
              </a:lnSpc>
              <a:spcAft>
                <a:spcPct val="35000"/>
              </a:spcAft>
              <a:buFont typeface="Wingdings" pitchFamily="2" charset="2"/>
              <a:buChar char="ü"/>
            </a:pPr>
            <a:r>
              <a:rPr lang="es-ES" dirty="0" smtClean="0">
                <a:latin typeface="HelveticaNeueLT Pro 33 ThEx"/>
              </a:rPr>
              <a:t>la ejecución (¿qué se está haciendo?)</a:t>
            </a:r>
          </a:p>
          <a:p>
            <a:pPr marL="895350" lvl="0" indent="-438150" algn="just" defTabSz="533400">
              <a:lnSpc>
                <a:spcPct val="90000"/>
              </a:lnSpc>
              <a:spcAft>
                <a:spcPct val="35000"/>
              </a:spcAft>
              <a:buFont typeface="Wingdings" pitchFamily="2" charset="2"/>
              <a:buChar char="ü"/>
            </a:pPr>
            <a:r>
              <a:rPr lang="es-ES" dirty="0" smtClean="0">
                <a:latin typeface="HelveticaNeueLT Pro 33 ThEx"/>
              </a:rPr>
              <a:t>el resultado (¿qué se está consiguiendo?) </a:t>
            </a:r>
          </a:p>
          <a:p>
            <a:pPr marL="895350" lvl="0" indent="-438150" algn="just" defTabSz="533400">
              <a:lnSpc>
                <a:spcPct val="90000"/>
              </a:lnSpc>
              <a:spcAft>
                <a:spcPct val="35000"/>
              </a:spcAft>
              <a:buFont typeface="Wingdings" pitchFamily="2" charset="2"/>
              <a:buChar char="ü"/>
            </a:pPr>
            <a:r>
              <a:rPr lang="es-ES" dirty="0" smtClean="0">
                <a:latin typeface="HelveticaNeueLT Pro 33 ThEx"/>
              </a:rPr>
              <a:t>el impacto (¿cómo esta reaccionando el sector?)</a:t>
            </a:r>
            <a:endParaRPr lang="es-ES" dirty="0">
              <a:latin typeface="HelveticaNeueLT Pro 33 ThEx"/>
            </a:endParaRPr>
          </a:p>
        </p:txBody>
      </p:sp>
      <p:pic>
        <p:nvPicPr>
          <p:cNvPr id="36"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44208" y="2636912"/>
            <a:ext cx="2132941" cy="8640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7"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341581" y="5741828"/>
            <a:ext cx="1325428" cy="8766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1 Rectángulo"/>
          <p:cNvSpPr/>
          <p:nvPr/>
        </p:nvSpPr>
        <p:spPr>
          <a:xfrm>
            <a:off x="971600" y="1631132"/>
            <a:ext cx="7988084" cy="400110"/>
          </a:xfrm>
          <a:prstGeom prst="rect">
            <a:avLst/>
          </a:prstGeom>
        </p:spPr>
        <p:txBody>
          <a:bodyPr wrap="none">
            <a:spAutoFit/>
          </a:bodyPr>
          <a:lstStyle/>
          <a:p>
            <a:r>
              <a:rPr lang="es-ES" b="1" i="1" dirty="0" smtClean="0">
                <a:solidFill>
                  <a:schemeClr val="tx2"/>
                </a:solidFill>
                <a:latin typeface="HelveticaNeueLT Pro 33 ThEx"/>
              </a:rPr>
              <a:t>Planificación – Ejecución – Medición – Control - Comunicación</a:t>
            </a:r>
            <a:endParaRPr lang="es-ES" dirty="0"/>
          </a:p>
        </p:txBody>
      </p:sp>
      <p:sp>
        <p:nvSpPr>
          <p:cNvPr id="5" name="4 Marcador de número de diapositiva"/>
          <p:cNvSpPr>
            <a:spLocks noGrp="1"/>
          </p:cNvSpPr>
          <p:nvPr>
            <p:ph type="sldNum" sz="quarter" idx="10"/>
          </p:nvPr>
        </p:nvSpPr>
        <p:spPr/>
        <p:txBody>
          <a:bodyPr/>
          <a:lstStyle/>
          <a:p>
            <a:pPr>
              <a:defRPr/>
            </a:pPr>
            <a:r>
              <a:rPr lang="es-ES" dirty="0" smtClean="0"/>
              <a:t>15</a:t>
            </a:r>
            <a:endParaRPr lang="es-ES" dirty="0"/>
          </a:p>
        </p:txBody>
      </p:sp>
    </p:spTree>
    <p:extLst>
      <p:ext uri="{BB962C8B-B14F-4D97-AF65-F5344CB8AC3E}">
        <p14:creationId xmlns:p14="http://schemas.microsoft.com/office/powerpoint/2010/main" xmlns="" val="384102794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Flecha a la derecha con bandas"/>
          <p:cNvSpPr/>
          <p:nvPr/>
        </p:nvSpPr>
        <p:spPr bwMode="auto">
          <a:xfrm rot="3608115">
            <a:off x="2078009" y="1923106"/>
            <a:ext cx="3618650" cy="2465452"/>
          </a:xfrm>
          <a:prstGeom prst="stripedRightArrow">
            <a:avLst/>
          </a:prstGeom>
          <a:solidFill>
            <a:schemeClr val="bg1">
              <a:lumMod val="95000"/>
              <a:alpha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S" sz="2000" b="0" i="0" u="none" strike="noStrike" cap="none" normalizeH="0" baseline="0" smtClean="0">
              <a:ln>
                <a:noFill/>
              </a:ln>
              <a:solidFill>
                <a:schemeClr val="tx1"/>
              </a:solidFill>
              <a:effectLst/>
              <a:latin typeface="Arial" charset="0"/>
            </a:endParaRPr>
          </a:p>
        </p:txBody>
      </p:sp>
      <p:cxnSp>
        <p:nvCxnSpPr>
          <p:cNvPr id="5" name="4 Conector recto"/>
          <p:cNvCxnSpPr/>
          <p:nvPr/>
        </p:nvCxnSpPr>
        <p:spPr bwMode="auto">
          <a:xfrm>
            <a:off x="8586821" y="5906300"/>
            <a:ext cx="0" cy="432000"/>
          </a:xfrm>
          <a:prstGeom prst="line">
            <a:avLst/>
          </a:prstGeom>
          <a:solidFill>
            <a:schemeClr val="accent1"/>
          </a:solidFill>
          <a:ln w="22225" cap="flat" cmpd="sng" algn="ctr">
            <a:solidFill>
              <a:srgbClr val="C00000"/>
            </a:solidFill>
            <a:prstDash val="solid"/>
            <a:round/>
            <a:headEnd type="none" w="med" len="med"/>
            <a:tailEnd type="none" w="med" len="med"/>
          </a:ln>
          <a:effectLst/>
        </p:spPr>
      </p:cxnSp>
      <p:cxnSp>
        <p:nvCxnSpPr>
          <p:cNvPr id="14" name="13 Conector recto"/>
          <p:cNvCxnSpPr/>
          <p:nvPr/>
        </p:nvCxnSpPr>
        <p:spPr bwMode="auto">
          <a:xfrm>
            <a:off x="1288661" y="5906300"/>
            <a:ext cx="0" cy="432000"/>
          </a:xfrm>
          <a:prstGeom prst="line">
            <a:avLst/>
          </a:prstGeom>
          <a:solidFill>
            <a:schemeClr val="accent1"/>
          </a:solidFill>
          <a:ln w="22225" cap="flat" cmpd="sng" algn="ctr">
            <a:solidFill>
              <a:srgbClr val="C00000"/>
            </a:solidFill>
            <a:prstDash val="solid"/>
            <a:round/>
            <a:headEnd type="none" w="med" len="med"/>
            <a:tailEnd type="none" w="med" len="med"/>
          </a:ln>
          <a:effectLst/>
        </p:spPr>
      </p:cxnSp>
      <p:sp>
        <p:nvSpPr>
          <p:cNvPr id="6" name="5 Rectángulo"/>
          <p:cNvSpPr/>
          <p:nvPr/>
        </p:nvSpPr>
        <p:spPr>
          <a:xfrm>
            <a:off x="910993" y="6341258"/>
            <a:ext cx="755335" cy="400110"/>
          </a:xfrm>
          <a:prstGeom prst="rect">
            <a:avLst/>
          </a:prstGeom>
        </p:spPr>
        <p:txBody>
          <a:bodyPr wrap="none">
            <a:spAutoFit/>
          </a:bodyPr>
          <a:lstStyle/>
          <a:p>
            <a:r>
              <a:rPr lang="es-ES" dirty="0" smtClean="0"/>
              <a:t>2012</a:t>
            </a:r>
            <a:endParaRPr lang="es-ES" dirty="0"/>
          </a:p>
        </p:txBody>
      </p:sp>
      <p:sp>
        <p:nvSpPr>
          <p:cNvPr id="18" name="17 Rectángulo"/>
          <p:cNvSpPr/>
          <p:nvPr/>
        </p:nvSpPr>
        <p:spPr>
          <a:xfrm>
            <a:off x="8209153" y="6341258"/>
            <a:ext cx="755335" cy="400110"/>
          </a:xfrm>
          <a:prstGeom prst="rect">
            <a:avLst/>
          </a:prstGeom>
        </p:spPr>
        <p:txBody>
          <a:bodyPr wrap="none">
            <a:spAutoFit/>
          </a:bodyPr>
          <a:lstStyle/>
          <a:p>
            <a:r>
              <a:rPr lang="es-ES" dirty="0" smtClean="0"/>
              <a:t>2016</a:t>
            </a:r>
            <a:endParaRPr lang="es-ES" dirty="0"/>
          </a:p>
        </p:txBody>
      </p:sp>
      <p:sp>
        <p:nvSpPr>
          <p:cNvPr id="27" name="26 Rectángulo"/>
          <p:cNvSpPr/>
          <p:nvPr/>
        </p:nvSpPr>
        <p:spPr>
          <a:xfrm>
            <a:off x="901128" y="2420888"/>
            <a:ext cx="7919022" cy="2157920"/>
          </a:xfrm>
          <a:prstGeom prst="rect">
            <a:avLst/>
          </a:prstGeom>
        </p:spPr>
        <p:txBody>
          <a:bodyPr wrap="square">
            <a:normAutofit/>
          </a:bodyPr>
          <a:lstStyle/>
          <a:p>
            <a:pPr lvl="0" algn="just" defTabSz="533400">
              <a:lnSpc>
                <a:spcPct val="90000"/>
              </a:lnSpc>
              <a:spcAft>
                <a:spcPct val="35000"/>
              </a:spcAft>
            </a:pPr>
            <a:r>
              <a:rPr lang="es-ES" sz="2400" b="1" i="1" dirty="0" smtClean="0">
                <a:solidFill>
                  <a:schemeClr val="tx2"/>
                </a:solidFill>
                <a:latin typeface="HelveticaNeueLT Pro 33 ThEx"/>
              </a:rPr>
              <a:t>4. Control: </a:t>
            </a:r>
          </a:p>
          <a:p>
            <a:pPr marL="342900" lvl="0" indent="-342900" algn="just" defTabSz="533400">
              <a:lnSpc>
                <a:spcPct val="90000"/>
              </a:lnSpc>
              <a:spcAft>
                <a:spcPct val="35000"/>
              </a:spcAft>
              <a:buFont typeface="Wingdings" pitchFamily="2" charset="2"/>
              <a:buChar char="Ø"/>
            </a:pPr>
            <a:r>
              <a:rPr lang="es-ES" b="1" dirty="0" smtClean="0">
                <a:latin typeface="HelveticaNeueLT Pro 33 ThEx"/>
              </a:rPr>
              <a:t>Comisiones periódicas </a:t>
            </a:r>
            <a:r>
              <a:rPr lang="es-ES" dirty="0" smtClean="0">
                <a:latin typeface="HelveticaNeueLT Pro 33 ThEx"/>
              </a:rPr>
              <a:t>de información y evaluación, tanto internas como con foros del sector.</a:t>
            </a:r>
          </a:p>
          <a:p>
            <a:pPr marL="342900" indent="-342900" algn="just" defTabSz="533400">
              <a:lnSpc>
                <a:spcPct val="90000"/>
              </a:lnSpc>
              <a:spcAft>
                <a:spcPct val="35000"/>
              </a:spcAft>
              <a:buFont typeface="Wingdings" pitchFamily="2" charset="2"/>
              <a:buChar char="Ø"/>
            </a:pPr>
            <a:r>
              <a:rPr lang="es-ES" b="1" i="1" dirty="0">
                <a:solidFill>
                  <a:schemeClr val="tx2"/>
                </a:solidFill>
                <a:latin typeface="HelveticaNeueLT Pro 33 ThEx"/>
              </a:rPr>
              <a:t>Plan de contingencia</a:t>
            </a:r>
            <a:r>
              <a:rPr lang="es-ES" sz="2400" b="1" i="1" dirty="0">
                <a:solidFill>
                  <a:schemeClr val="tx2"/>
                </a:solidFill>
                <a:latin typeface="HelveticaNeueLT Pro 33 ThEx"/>
              </a:rPr>
              <a:t> </a:t>
            </a:r>
            <a:r>
              <a:rPr lang="es-ES" dirty="0" smtClean="0">
                <a:latin typeface="HelveticaNeueLT Pro 33 ThEx"/>
              </a:rPr>
              <a:t>donde </a:t>
            </a:r>
            <a:r>
              <a:rPr lang="es-ES" dirty="0">
                <a:latin typeface="HelveticaNeueLT Pro 33 ThEx"/>
              </a:rPr>
              <a:t>se diseñarán </a:t>
            </a:r>
            <a:r>
              <a:rPr lang="es-ES" b="1" dirty="0" smtClean="0">
                <a:latin typeface="HelveticaNeueLT Pro 33 ThEx"/>
              </a:rPr>
              <a:t>acciones que </a:t>
            </a:r>
            <a:r>
              <a:rPr lang="es-ES" b="1" dirty="0">
                <a:latin typeface="HelveticaNeueLT Pro 33 ThEx"/>
              </a:rPr>
              <a:t>impulsen o corrijan </a:t>
            </a:r>
            <a:r>
              <a:rPr lang="es-ES" dirty="0">
                <a:latin typeface="HelveticaNeueLT Pro 33 ThEx"/>
              </a:rPr>
              <a:t>las </a:t>
            </a:r>
            <a:r>
              <a:rPr lang="es-ES" dirty="0" smtClean="0">
                <a:latin typeface="HelveticaNeueLT Pro 33 ThEx"/>
              </a:rPr>
              <a:t>medidas del Plan.</a:t>
            </a:r>
            <a:endParaRPr lang="es-ES" dirty="0">
              <a:latin typeface="HelveticaNeueLT Pro 33 ThEx"/>
            </a:endParaRPr>
          </a:p>
        </p:txBody>
      </p:sp>
      <p:cxnSp>
        <p:nvCxnSpPr>
          <p:cNvPr id="31" name="30 Conector recto"/>
          <p:cNvCxnSpPr/>
          <p:nvPr/>
        </p:nvCxnSpPr>
        <p:spPr bwMode="auto">
          <a:xfrm>
            <a:off x="1288661" y="5488177"/>
            <a:ext cx="7270946" cy="0"/>
          </a:xfrm>
          <a:prstGeom prst="line">
            <a:avLst/>
          </a:prstGeom>
          <a:solidFill>
            <a:schemeClr val="accent1"/>
          </a:solidFill>
          <a:ln w="9525" cap="flat" cmpd="sng" algn="ctr">
            <a:solidFill>
              <a:schemeClr val="tx1"/>
            </a:solidFill>
            <a:prstDash val="solid"/>
            <a:round/>
            <a:headEnd type="triangle" w="sm" len="sm"/>
            <a:tailEnd type="triangle" w="sm" len="sm"/>
          </a:ln>
          <a:effectLst/>
        </p:spPr>
      </p:cxnSp>
      <p:sp>
        <p:nvSpPr>
          <p:cNvPr id="9" name="8 Rectángulo"/>
          <p:cNvSpPr/>
          <p:nvPr/>
        </p:nvSpPr>
        <p:spPr>
          <a:xfrm>
            <a:off x="2377478" y="5242536"/>
            <a:ext cx="5650906" cy="461665"/>
          </a:xfrm>
          <a:prstGeom prst="rect">
            <a:avLst/>
          </a:prstGeom>
          <a:solidFill>
            <a:schemeClr val="bg1"/>
          </a:solidFill>
        </p:spPr>
        <p:txBody>
          <a:bodyPr wrap="none">
            <a:spAutoFit/>
          </a:bodyPr>
          <a:lstStyle/>
          <a:p>
            <a:r>
              <a:rPr lang="es-ES" sz="2400" b="1" i="1" dirty="0" smtClean="0">
                <a:solidFill>
                  <a:schemeClr val="tx2"/>
                </a:solidFill>
                <a:latin typeface="HelveticaNeueLT Pro 33 ThEx"/>
              </a:rPr>
              <a:t>Comunicación continua bidireccional</a:t>
            </a:r>
            <a:endParaRPr lang="es-ES" sz="2400" i="1" dirty="0"/>
          </a:p>
        </p:txBody>
      </p:sp>
      <p:sp>
        <p:nvSpPr>
          <p:cNvPr id="39" name="38 Rectángulo"/>
          <p:cNvSpPr/>
          <p:nvPr/>
        </p:nvSpPr>
        <p:spPr>
          <a:xfrm>
            <a:off x="901128" y="882761"/>
            <a:ext cx="7775328" cy="674031"/>
          </a:xfrm>
          <a:prstGeom prst="rect">
            <a:avLst/>
          </a:prstGeom>
        </p:spPr>
        <p:txBody>
          <a:bodyPr wrap="square">
            <a:normAutofit fontScale="92500" lnSpcReduction="10000"/>
          </a:bodyPr>
          <a:lstStyle/>
          <a:p>
            <a:pPr lvl="0" algn="just" defTabSz="533400">
              <a:lnSpc>
                <a:spcPct val="90000"/>
              </a:lnSpc>
              <a:spcAft>
                <a:spcPct val="35000"/>
              </a:spcAft>
            </a:pPr>
            <a:r>
              <a:rPr lang="es-ES" sz="2400" b="1" i="1" dirty="0" smtClean="0">
                <a:solidFill>
                  <a:schemeClr val="tx2"/>
                </a:solidFill>
                <a:latin typeface="HelveticaNeueLT Pro 33 ThEx"/>
              </a:rPr>
              <a:t>El Ministerio de Industria, Energía y Turismo </a:t>
            </a:r>
            <a:r>
              <a:rPr lang="es-ES" sz="2400" b="1" i="1" dirty="0">
                <a:solidFill>
                  <a:schemeClr val="tx2"/>
                </a:solidFill>
                <a:latin typeface="HelveticaNeueLT Pro 33 ThEx"/>
              </a:rPr>
              <a:t>coordinará la </a:t>
            </a:r>
            <a:r>
              <a:rPr lang="es-ES" sz="2400" b="1" i="1" dirty="0" smtClean="0">
                <a:solidFill>
                  <a:schemeClr val="tx2"/>
                </a:solidFill>
                <a:latin typeface="HelveticaNeueLT Pro 33 ThEx"/>
              </a:rPr>
              <a:t>ejecución del Plan en toda su vigencia: </a:t>
            </a:r>
            <a:endParaRPr lang="es-ES" b="1" i="1" dirty="0">
              <a:latin typeface="HelveticaNeueLT Pro 33 ThEx"/>
            </a:endParaRPr>
          </a:p>
        </p:txBody>
      </p:sp>
      <p:sp>
        <p:nvSpPr>
          <p:cNvPr id="21" name="1 Título"/>
          <p:cNvSpPr>
            <a:spLocks noGrp="1"/>
          </p:cNvSpPr>
          <p:nvPr>
            <p:ph type="title"/>
          </p:nvPr>
        </p:nvSpPr>
        <p:spPr>
          <a:xfrm>
            <a:off x="900113" y="44450"/>
            <a:ext cx="5256212" cy="576263"/>
          </a:xfrm>
        </p:spPr>
        <p:txBody>
          <a:bodyPr/>
          <a:lstStyle/>
          <a:p>
            <a:r>
              <a:rPr lang="en-US" sz="2400" dirty="0" smtClean="0"/>
              <a:t>9. </a:t>
            </a:r>
            <a:r>
              <a:rPr lang="en-US" sz="2400" dirty="0" err="1" smtClean="0"/>
              <a:t>Seguimiento</a:t>
            </a:r>
            <a:r>
              <a:rPr lang="en-US" sz="2400" dirty="0" smtClean="0"/>
              <a:t> y control</a:t>
            </a:r>
            <a:endParaRPr lang="en-US" sz="2400" dirty="0"/>
          </a:p>
        </p:txBody>
      </p:sp>
      <p:cxnSp>
        <p:nvCxnSpPr>
          <p:cNvPr id="23" name="22 Conector recto"/>
          <p:cNvCxnSpPr/>
          <p:nvPr/>
        </p:nvCxnSpPr>
        <p:spPr bwMode="auto">
          <a:xfrm>
            <a:off x="3113201" y="5906300"/>
            <a:ext cx="0" cy="432000"/>
          </a:xfrm>
          <a:prstGeom prst="line">
            <a:avLst/>
          </a:prstGeom>
          <a:solidFill>
            <a:schemeClr val="accent1"/>
          </a:solidFill>
          <a:ln w="22225" cap="flat" cmpd="sng" algn="ctr">
            <a:solidFill>
              <a:srgbClr val="C00000"/>
            </a:solidFill>
            <a:prstDash val="solid"/>
            <a:round/>
            <a:headEnd type="none" w="med" len="med"/>
            <a:tailEnd type="none" w="med" len="med"/>
          </a:ln>
          <a:effectLst/>
        </p:spPr>
      </p:cxnSp>
      <p:cxnSp>
        <p:nvCxnSpPr>
          <p:cNvPr id="25" name="24 Conector recto"/>
          <p:cNvCxnSpPr/>
          <p:nvPr/>
        </p:nvCxnSpPr>
        <p:spPr bwMode="auto">
          <a:xfrm>
            <a:off x="4937741" y="5906300"/>
            <a:ext cx="0" cy="432000"/>
          </a:xfrm>
          <a:prstGeom prst="line">
            <a:avLst/>
          </a:prstGeom>
          <a:solidFill>
            <a:schemeClr val="accent1"/>
          </a:solidFill>
          <a:ln w="22225" cap="flat" cmpd="sng" algn="ctr">
            <a:solidFill>
              <a:srgbClr val="C00000"/>
            </a:solidFill>
            <a:prstDash val="solid"/>
            <a:round/>
            <a:headEnd type="none" w="med" len="med"/>
            <a:tailEnd type="none" w="med" len="med"/>
          </a:ln>
          <a:effectLst/>
        </p:spPr>
      </p:cxnSp>
      <p:sp>
        <p:nvSpPr>
          <p:cNvPr id="28" name="27 Rectángulo"/>
          <p:cNvSpPr/>
          <p:nvPr/>
        </p:nvSpPr>
        <p:spPr>
          <a:xfrm>
            <a:off x="2736545" y="6341258"/>
            <a:ext cx="755335" cy="400110"/>
          </a:xfrm>
          <a:prstGeom prst="rect">
            <a:avLst/>
          </a:prstGeom>
        </p:spPr>
        <p:txBody>
          <a:bodyPr wrap="none">
            <a:spAutoFit/>
          </a:bodyPr>
          <a:lstStyle/>
          <a:p>
            <a:r>
              <a:rPr lang="es-ES" dirty="0" smtClean="0"/>
              <a:t>2013</a:t>
            </a:r>
            <a:endParaRPr lang="es-ES" dirty="0"/>
          </a:p>
        </p:txBody>
      </p:sp>
      <p:sp>
        <p:nvSpPr>
          <p:cNvPr id="29" name="28 Rectángulo"/>
          <p:cNvSpPr/>
          <p:nvPr/>
        </p:nvSpPr>
        <p:spPr>
          <a:xfrm>
            <a:off x="4560073" y="6341258"/>
            <a:ext cx="755335" cy="400110"/>
          </a:xfrm>
          <a:prstGeom prst="rect">
            <a:avLst/>
          </a:prstGeom>
        </p:spPr>
        <p:txBody>
          <a:bodyPr wrap="none">
            <a:spAutoFit/>
          </a:bodyPr>
          <a:lstStyle/>
          <a:p>
            <a:r>
              <a:rPr lang="es-ES" dirty="0" smtClean="0"/>
              <a:t>2014</a:t>
            </a:r>
            <a:endParaRPr lang="es-ES" dirty="0"/>
          </a:p>
        </p:txBody>
      </p:sp>
      <p:cxnSp>
        <p:nvCxnSpPr>
          <p:cNvPr id="30" name="29 Conector recto"/>
          <p:cNvCxnSpPr/>
          <p:nvPr/>
        </p:nvCxnSpPr>
        <p:spPr bwMode="auto">
          <a:xfrm>
            <a:off x="6762281" y="5906300"/>
            <a:ext cx="0" cy="432000"/>
          </a:xfrm>
          <a:prstGeom prst="line">
            <a:avLst/>
          </a:prstGeom>
          <a:solidFill>
            <a:schemeClr val="accent1"/>
          </a:solidFill>
          <a:ln w="22225" cap="flat" cmpd="sng" algn="ctr">
            <a:solidFill>
              <a:srgbClr val="C00000"/>
            </a:solidFill>
            <a:prstDash val="solid"/>
            <a:round/>
            <a:headEnd type="none" w="med" len="med"/>
            <a:tailEnd type="none" w="med" len="med"/>
          </a:ln>
          <a:effectLst/>
        </p:spPr>
      </p:cxnSp>
      <p:sp>
        <p:nvSpPr>
          <p:cNvPr id="3" name="2 Flecha derecha"/>
          <p:cNvSpPr/>
          <p:nvPr/>
        </p:nvSpPr>
        <p:spPr bwMode="auto">
          <a:xfrm>
            <a:off x="1025981" y="5855766"/>
            <a:ext cx="7921997" cy="414046"/>
          </a:xfrm>
          <a:prstGeom prst="rightArrow">
            <a:avLst/>
          </a:prstGeom>
          <a:solidFill>
            <a:schemeClr val="bg1">
              <a:lumMod val="50000"/>
            </a:schemeClr>
          </a:solidFill>
          <a:ln w="9525" cap="flat" cmpd="sng" algn="ctr">
            <a:solidFill>
              <a:srgbClr val="00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S" sz="2000" b="0" i="0" u="none" strike="noStrike" cap="none" normalizeH="0" baseline="0" smtClean="0">
              <a:ln>
                <a:noFill/>
              </a:ln>
              <a:solidFill>
                <a:schemeClr val="tx1"/>
              </a:solidFill>
              <a:effectLst/>
              <a:latin typeface="Arial" charset="0"/>
            </a:endParaRPr>
          </a:p>
        </p:txBody>
      </p:sp>
      <p:sp>
        <p:nvSpPr>
          <p:cNvPr id="32" name="31 Rectángulo"/>
          <p:cNvSpPr/>
          <p:nvPr/>
        </p:nvSpPr>
        <p:spPr>
          <a:xfrm>
            <a:off x="6384613" y="6341258"/>
            <a:ext cx="755335" cy="400110"/>
          </a:xfrm>
          <a:prstGeom prst="rect">
            <a:avLst/>
          </a:prstGeom>
        </p:spPr>
        <p:txBody>
          <a:bodyPr wrap="none">
            <a:spAutoFit/>
          </a:bodyPr>
          <a:lstStyle/>
          <a:p>
            <a:r>
              <a:rPr lang="es-ES" dirty="0" smtClean="0"/>
              <a:t>2015</a:t>
            </a:r>
            <a:endParaRPr lang="es-ES" dirty="0"/>
          </a:p>
        </p:txBody>
      </p:sp>
      <p:sp>
        <p:nvSpPr>
          <p:cNvPr id="2" name="1 Rectángulo"/>
          <p:cNvSpPr/>
          <p:nvPr/>
        </p:nvSpPr>
        <p:spPr>
          <a:xfrm>
            <a:off x="1025980" y="4578808"/>
            <a:ext cx="7650475" cy="707886"/>
          </a:xfrm>
          <a:prstGeom prst="rect">
            <a:avLst/>
          </a:prstGeom>
        </p:spPr>
        <p:txBody>
          <a:bodyPr wrap="square">
            <a:spAutoFit/>
          </a:bodyPr>
          <a:lstStyle/>
          <a:p>
            <a:pPr algn="ctr"/>
            <a:r>
              <a:rPr lang="es-ES" dirty="0" smtClean="0">
                <a:latin typeface="HelveticaNeueLT Pro 33 ThEx"/>
              </a:rPr>
              <a:t>Todo ello en un marco de </a:t>
            </a:r>
            <a:r>
              <a:rPr lang="es-ES" b="1" dirty="0" smtClean="0">
                <a:latin typeface="HelveticaNeueLT Pro 33 ThEx"/>
              </a:rPr>
              <a:t>transparencia </a:t>
            </a:r>
            <a:r>
              <a:rPr lang="es-ES" dirty="0" smtClean="0">
                <a:latin typeface="HelveticaNeueLT Pro 33 ThEx"/>
              </a:rPr>
              <a:t>tanto con las partes participantes como con toda la Sociedad</a:t>
            </a:r>
            <a:endParaRPr lang="es-ES" dirty="0"/>
          </a:p>
        </p:txBody>
      </p:sp>
      <p:sp>
        <p:nvSpPr>
          <p:cNvPr id="34" name="33 Rectángulo"/>
          <p:cNvSpPr/>
          <p:nvPr/>
        </p:nvSpPr>
        <p:spPr>
          <a:xfrm>
            <a:off x="971600" y="1631132"/>
            <a:ext cx="7988084" cy="400110"/>
          </a:xfrm>
          <a:prstGeom prst="rect">
            <a:avLst/>
          </a:prstGeom>
        </p:spPr>
        <p:txBody>
          <a:bodyPr wrap="none">
            <a:spAutoFit/>
          </a:bodyPr>
          <a:lstStyle/>
          <a:p>
            <a:r>
              <a:rPr lang="es-ES" b="1" i="1" dirty="0" smtClean="0">
                <a:solidFill>
                  <a:schemeClr val="tx2"/>
                </a:solidFill>
                <a:latin typeface="HelveticaNeueLT Pro 33 ThEx"/>
              </a:rPr>
              <a:t>Planificación – Ejecución – Medición – Control - Comunicación</a:t>
            </a:r>
            <a:endParaRPr lang="es-ES" dirty="0"/>
          </a:p>
        </p:txBody>
      </p:sp>
      <p:sp>
        <p:nvSpPr>
          <p:cNvPr id="8" name="7 Marcador de número de diapositiva"/>
          <p:cNvSpPr>
            <a:spLocks noGrp="1"/>
          </p:cNvSpPr>
          <p:nvPr>
            <p:ph type="sldNum" sz="quarter" idx="10"/>
          </p:nvPr>
        </p:nvSpPr>
        <p:spPr/>
        <p:txBody>
          <a:bodyPr/>
          <a:lstStyle/>
          <a:p>
            <a:pPr>
              <a:defRPr/>
            </a:pPr>
            <a:r>
              <a:rPr lang="es-ES" dirty="0" smtClean="0"/>
              <a:t>16</a:t>
            </a:r>
            <a:endParaRPr lang="es-ES" dirty="0"/>
          </a:p>
        </p:txBody>
      </p:sp>
    </p:spTree>
    <p:extLst>
      <p:ext uri="{BB962C8B-B14F-4D97-AF65-F5344CB8AC3E}">
        <p14:creationId xmlns:p14="http://schemas.microsoft.com/office/powerpoint/2010/main" xmlns="" val="286602348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3"/>
          <p:cNvSpPr>
            <a:spLocks noChangeArrowheads="1"/>
          </p:cNvSpPr>
          <p:nvPr/>
        </p:nvSpPr>
        <p:spPr bwMode="auto">
          <a:xfrm>
            <a:off x="1514475" y="3810000"/>
            <a:ext cx="7200900" cy="547688"/>
          </a:xfrm>
          <a:prstGeom prst="rect">
            <a:avLst/>
          </a:prstGeom>
          <a:noFill/>
          <a:ln w="9525">
            <a:noFill/>
            <a:miter lim="800000"/>
            <a:headEnd/>
            <a:tailEnd/>
          </a:ln>
        </p:spPr>
        <p:txBody>
          <a:bodyPr anchor="ctr"/>
          <a:lstStyle/>
          <a:p>
            <a:pPr algn="ctr">
              <a:lnSpc>
                <a:spcPct val="80000"/>
              </a:lnSpc>
            </a:pPr>
            <a:endParaRPr lang="es-ES" sz="1800" b="1">
              <a:solidFill>
                <a:srgbClr val="800000"/>
              </a:solidFill>
              <a:cs typeface="Arial" charset="0"/>
            </a:endParaRPr>
          </a:p>
        </p:txBody>
      </p:sp>
      <p:sp>
        <p:nvSpPr>
          <p:cNvPr id="10243" name="Rectangle 2"/>
          <p:cNvSpPr>
            <a:spLocks noChangeArrowheads="1"/>
          </p:cNvSpPr>
          <p:nvPr/>
        </p:nvSpPr>
        <p:spPr bwMode="auto">
          <a:xfrm>
            <a:off x="857250" y="2357438"/>
            <a:ext cx="8286750" cy="1928812"/>
          </a:xfrm>
          <a:prstGeom prst="rect">
            <a:avLst/>
          </a:prstGeom>
          <a:noFill/>
          <a:ln w="9525">
            <a:noFill/>
            <a:miter lim="800000"/>
            <a:headEnd/>
            <a:tailEnd/>
          </a:ln>
        </p:spPr>
        <p:txBody>
          <a:bodyPr anchor="ctr"/>
          <a:lstStyle/>
          <a:p>
            <a:pPr algn="ctr">
              <a:defRPr/>
            </a:pPr>
            <a:endParaRPr lang="es-ES" sz="2400" b="1" dirty="0">
              <a:solidFill>
                <a:srgbClr val="000066"/>
              </a:solidFill>
              <a:cs typeface="Arial" charset="0"/>
            </a:endParaRPr>
          </a:p>
          <a:p>
            <a:pPr algn="ctr">
              <a:defRPr/>
            </a:pPr>
            <a:r>
              <a:rPr lang="es-ES" sz="2400" b="1" dirty="0">
                <a:solidFill>
                  <a:srgbClr val="000066"/>
                </a:solidFill>
                <a:effectLst>
                  <a:outerShdw blurRad="38100" dist="38100" dir="2700000" algn="tl">
                    <a:srgbClr val="000000">
                      <a:alpha val="43137"/>
                    </a:srgbClr>
                  </a:outerShdw>
                </a:effectLst>
                <a:cs typeface="Arial" charset="0"/>
              </a:rPr>
              <a:t>Plan Nacional e Integral de Turismo</a:t>
            </a:r>
          </a:p>
          <a:p>
            <a:pPr algn="ctr">
              <a:defRPr/>
            </a:pPr>
            <a:r>
              <a:rPr lang="es-ES" sz="1800" b="1" dirty="0">
                <a:solidFill>
                  <a:srgbClr val="000066"/>
                </a:solidFill>
                <a:cs typeface="Arial" charset="0"/>
              </a:rPr>
              <a:t>(PNIT)</a:t>
            </a:r>
          </a:p>
          <a:p>
            <a:pPr algn="ctr">
              <a:defRPr/>
            </a:pPr>
            <a:endParaRPr lang="es-ES" sz="3200" b="1" dirty="0">
              <a:solidFill>
                <a:srgbClr val="000066"/>
              </a:solidFill>
              <a:cs typeface="Arial" charset="0"/>
            </a:endParaRPr>
          </a:p>
          <a:p>
            <a:pPr algn="ctr">
              <a:defRPr/>
            </a:pPr>
            <a:r>
              <a:rPr lang="es-ES" sz="1800" b="1" dirty="0" smtClean="0">
                <a:cs typeface="Arial" charset="0"/>
              </a:rPr>
              <a:t>22 de </a:t>
            </a:r>
            <a:r>
              <a:rPr lang="es-ES" sz="1800" b="1" dirty="0">
                <a:cs typeface="Arial" charset="0"/>
              </a:rPr>
              <a:t>junio de </a:t>
            </a:r>
            <a:r>
              <a:rPr lang="es-ES" sz="1800" b="1" dirty="0" smtClean="0">
                <a:cs typeface="Arial" charset="0"/>
              </a:rPr>
              <a:t>2012</a:t>
            </a:r>
            <a:endParaRPr lang="es-ES" sz="1800" b="1" dirty="0">
              <a:solidFill>
                <a:srgbClr val="800000"/>
              </a:solidFill>
              <a:cs typeface="Arial" charset="0"/>
            </a:endParaRPr>
          </a:p>
          <a:p>
            <a:pPr algn="ctr">
              <a:lnSpc>
                <a:spcPct val="80000"/>
              </a:lnSpc>
              <a:defRPr/>
            </a:pPr>
            <a:endParaRPr lang="es-ES" sz="1800" b="1" dirty="0">
              <a:solidFill>
                <a:srgbClr val="800000"/>
              </a:solidFill>
              <a:cs typeface="Arial" charset="0"/>
            </a:endParaRPr>
          </a:p>
          <a:p>
            <a:pPr algn="ctr">
              <a:lnSpc>
                <a:spcPct val="80000"/>
              </a:lnSpc>
              <a:defRPr/>
            </a:pPr>
            <a:endParaRPr lang="es-ES" sz="1800" b="1" dirty="0">
              <a:solidFill>
                <a:srgbClr val="800000"/>
              </a:solidFill>
              <a:cs typeface="Arial" charset="0"/>
            </a:endParaRPr>
          </a:p>
          <a:p>
            <a:pPr algn="ctr">
              <a:defRPr/>
            </a:pPr>
            <a:endParaRPr lang="es-ES" sz="2800" b="1" dirty="0">
              <a:solidFill>
                <a:srgbClr val="000066"/>
              </a:solidFill>
              <a:latin typeface="Verdana" pitchFamily="34" charset="0"/>
            </a:endParaRPr>
          </a:p>
          <a:p>
            <a:pPr algn="ctr">
              <a:lnSpc>
                <a:spcPct val="70000"/>
              </a:lnSpc>
              <a:defRPr/>
            </a:pPr>
            <a:endParaRPr lang="es-ES" sz="2800" dirty="0">
              <a:solidFill>
                <a:srgbClr val="000066"/>
              </a:solidFill>
              <a:latin typeface="Verdana"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1476375" y="2420888"/>
            <a:ext cx="7667625" cy="1928812"/>
          </a:xfrm>
          <a:prstGeom prst="rect">
            <a:avLst/>
          </a:prstGeom>
          <a:noFill/>
          <a:ln w="9525">
            <a:noFill/>
            <a:miter lim="800000"/>
            <a:headEnd/>
            <a:tailEnd/>
          </a:ln>
        </p:spPr>
        <p:txBody>
          <a:bodyPr anchor="ctr"/>
          <a:lstStyle/>
          <a:p>
            <a:pPr algn="ctr">
              <a:defRPr/>
            </a:pPr>
            <a:endParaRPr lang="es-ES" sz="2400" b="1" dirty="0">
              <a:solidFill>
                <a:srgbClr val="000066"/>
              </a:solidFill>
              <a:cs typeface="Arial" charset="0"/>
            </a:endParaRPr>
          </a:p>
          <a:p>
            <a:pPr>
              <a:defRPr/>
            </a:pPr>
            <a:r>
              <a:rPr lang="es-ES" sz="2400" b="1" dirty="0">
                <a:solidFill>
                  <a:srgbClr val="000066"/>
                </a:solidFill>
                <a:cs typeface="Arial" charset="0"/>
              </a:rPr>
              <a:t>ÍNDICE</a:t>
            </a:r>
          </a:p>
          <a:p>
            <a:pPr algn="ctr">
              <a:defRPr/>
            </a:pPr>
            <a:endParaRPr lang="es-ES" sz="3200" b="1" dirty="0">
              <a:solidFill>
                <a:srgbClr val="000066"/>
              </a:solidFill>
              <a:cs typeface="Arial" charset="0"/>
            </a:endParaRPr>
          </a:p>
          <a:p>
            <a:pPr marL="342900" indent="-342900">
              <a:lnSpc>
                <a:spcPct val="80000"/>
              </a:lnSpc>
              <a:buFontTx/>
              <a:buAutoNum type="arabicPeriod"/>
              <a:defRPr/>
            </a:pPr>
            <a:r>
              <a:rPr lang="es-ES" sz="1800" b="1" dirty="0" smtClean="0">
                <a:cs typeface="Arial" charset="0"/>
              </a:rPr>
              <a:t>El Turismo, motor de salida de la crisis en España</a:t>
            </a:r>
          </a:p>
          <a:p>
            <a:pPr marL="342900" indent="-342900">
              <a:lnSpc>
                <a:spcPct val="80000"/>
              </a:lnSpc>
              <a:buFontTx/>
              <a:buAutoNum type="arabicPeriod"/>
              <a:defRPr/>
            </a:pPr>
            <a:endParaRPr lang="es-ES" sz="1800" b="1" dirty="0">
              <a:cs typeface="Arial" charset="0"/>
            </a:endParaRPr>
          </a:p>
          <a:p>
            <a:pPr marL="342900" indent="-342900">
              <a:lnSpc>
                <a:spcPct val="80000"/>
              </a:lnSpc>
              <a:buFontTx/>
              <a:buAutoNum type="arabicPeriod"/>
              <a:defRPr/>
            </a:pPr>
            <a:r>
              <a:rPr lang="es-ES" sz="1800" b="1" dirty="0" smtClean="0">
                <a:cs typeface="Arial" charset="0"/>
              </a:rPr>
              <a:t>Hoja de ruta en colaboración con el sector</a:t>
            </a:r>
          </a:p>
          <a:p>
            <a:pPr marL="342900" indent="-342900">
              <a:lnSpc>
                <a:spcPct val="80000"/>
              </a:lnSpc>
              <a:buFontTx/>
              <a:buAutoNum type="arabicPeriod"/>
              <a:defRPr/>
            </a:pPr>
            <a:endParaRPr lang="es-ES" sz="1800" b="1" dirty="0" smtClean="0">
              <a:cs typeface="Arial" charset="0"/>
            </a:endParaRPr>
          </a:p>
          <a:p>
            <a:pPr marL="342900" indent="-342900">
              <a:lnSpc>
                <a:spcPct val="80000"/>
              </a:lnSpc>
              <a:buFontTx/>
              <a:buAutoNum type="arabicPeriod"/>
              <a:defRPr/>
            </a:pPr>
            <a:r>
              <a:rPr lang="es-ES" sz="1800" b="1" dirty="0" smtClean="0">
                <a:cs typeface="Arial" charset="0"/>
              </a:rPr>
              <a:t>El Turismo, sector estratégico </a:t>
            </a:r>
          </a:p>
          <a:p>
            <a:pPr marL="342900" indent="-342900">
              <a:lnSpc>
                <a:spcPct val="80000"/>
              </a:lnSpc>
              <a:buFontTx/>
              <a:buAutoNum type="arabicPeriod"/>
              <a:defRPr/>
            </a:pPr>
            <a:endParaRPr lang="es-ES" sz="1800" b="1" dirty="0" smtClean="0">
              <a:cs typeface="Arial" charset="0"/>
            </a:endParaRPr>
          </a:p>
          <a:p>
            <a:pPr marL="342900" indent="-342900">
              <a:lnSpc>
                <a:spcPct val="80000"/>
              </a:lnSpc>
              <a:buFontTx/>
              <a:buAutoNum type="arabicPeriod"/>
              <a:defRPr/>
            </a:pPr>
            <a:r>
              <a:rPr lang="es-ES" sz="1800" b="1" dirty="0" smtClean="0">
                <a:cs typeface="Arial" charset="0"/>
              </a:rPr>
              <a:t>Diagnóstico</a:t>
            </a:r>
          </a:p>
          <a:p>
            <a:pPr marL="342900" indent="-342900">
              <a:lnSpc>
                <a:spcPct val="80000"/>
              </a:lnSpc>
              <a:buFontTx/>
              <a:buAutoNum type="arabicPeriod"/>
              <a:defRPr/>
            </a:pPr>
            <a:endParaRPr lang="es-ES" sz="1800" b="1" dirty="0">
              <a:cs typeface="Arial" charset="0"/>
            </a:endParaRPr>
          </a:p>
          <a:p>
            <a:pPr marL="342900" indent="-342900">
              <a:lnSpc>
                <a:spcPct val="80000"/>
              </a:lnSpc>
              <a:buFontTx/>
              <a:buAutoNum type="arabicPeriod"/>
              <a:defRPr/>
            </a:pPr>
            <a:r>
              <a:rPr lang="es-ES" sz="1800" b="1" dirty="0" smtClean="0">
                <a:cs typeface="Arial" charset="0"/>
              </a:rPr>
              <a:t>Pilares del Plan</a:t>
            </a:r>
          </a:p>
          <a:p>
            <a:pPr marL="342900" indent="-342900">
              <a:lnSpc>
                <a:spcPct val="80000"/>
              </a:lnSpc>
              <a:buFontTx/>
              <a:buAutoNum type="arabicPeriod"/>
              <a:defRPr/>
            </a:pPr>
            <a:endParaRPr lang="es-ES" sz="1800" b="1" dirty="0" smtClean="0">
              <a:cs typeface="Arial" charset="0"/>
            </a:endParaRPr>
          </a:p>
          <a:p>
            <a:pPr marL="342900" indent="-342900">
              <a:lnSpc>
                <a:spcPct val="80000"/>
              </a:lnSpc>
              <a:buFontTx/>
              <a:buAutoNum type="arabicPeriod"/>
              <a:defRPr/>
            </a:pPr>
            <a:r>
              <a:rPr lang="es-ES" sz="1800" b="1" dirty="0" smtClean="0">
                <a:cs typeface="Arial" charset="0"/>
              </a:rPr>
              <a:t>¿Por qué es diferente a otros planes?</a:t>
            </a:r>
          </a:p>
          <a:p>
            <a:pPr marL="342900" indent="-342900">
              <a:lnSpc>
                <a:spcPct val="80000"/>
              </a:lnSpc>
              <a:buFontTx/>
              <a:buAutoNum type="arabicPeriod"/>
              <a:defRPr/>
            </a:pPr>
            <a:endParaRPr lang="es-ES" sz="1800" b="1" dirty="0">
              <a:cs typeface="Arial" charset="0"/>
            </a:endParaRPr>
          </a:p>
          <a:p>
            <a:pPr marL="342900" indent="-342900">
              <a:lnSpc>
                <a:spcPct val="80000"/>
              </a:lnSpc>
              <a:buFontTx/>
              <a:buAutoNum type="arabicPeriod"/>
              <a:defRPr/>
            </a:pPr>
            <a:r>
              <a:rPr lang="es-ES" sz="1800" b="1" dirty="0" smtClean="0">
                <a:cs typeface="Arial" charset="0"/>
              </a:rPr>
              <a:t>Destino España</a:t>
            </a:r>
          </a:p>
          <a:p>
            <a:pPr marL="342900" indent="-342900">
              <a:lnSpc>
                <a:spcPct val="80000"/>
              </a:lnSpc>
              <a:buFontTx/>
              <a:buAutoNum type="arabicPeriod"/>
              <a:defRPr/>
            </a:pPr>
            <a:endParaRPr lang="es-ES" sz="1800" b="1" dirty="0">
              <a:cs typeface="Arial" charset="0"/>
            </a:endParaRPr>
          </a:p>
          <a:p>
            <a:pPr marL="342900" indent="-342900">
              <a:lnSpc>
                <a:spcPct val="80000"/>
              </a:lnSpc>
              <a:buFontTx/>
              <a:buAutoNum type="arabicPeriod"/>
              <a:defRPr/>
            </a:pPr>
            <a:r>
              <a:rPr lang="es-ES" sz="1800" b="1" dirty="0" smtClean="0">
                <a:cs typeface="Arial" charset="0"/>
              </a:rPr>
              <a:t>28 medidas con 104 acciones agrupadas </a:t>
            </a:r>
            <a:r>
              <a:rPr lang="es-ES" sz="1800" b="1" dirty="0">
                <a:cs typeface="Arial" charset="0"/>
              </a:rPr>
              <a:t>en 6 </a:t>
            </a:r>
            <a:r>
              <a:rPr lang="es-ES" sz="1800" b="1" dirty="0" smtClean="0">
                <a:cs typeface="Arial" charset="0"/>
              </a:rPr>
              <a:t>ejes</a:t>
            </a:r>
          </a:p>
          <a:p>
            <a:pPr marL="342900" indent="-342900">
              <a:lnSpc>
                <a:spcPct val="80000"/>
              </a:lnSpc>
              <a:buFontTx/>
              <a:buAutoNum type="arabicPeriod"/>
              <a:defRPr/>
            </a:pPr>
            <a:endParaRPr lang="es-ES" sz="1800" b="1" dirty="0">
              <a:cs typeface="Arial" charset="0"/>
            </a:endParaRPr>
          </a:p>
          <a:p>
            <a:pPr marL="342900" indent="-342900">
              <a:lnSpc>
                <a:spcPct val="80000"/>
              </a:lnSpc>
              <a:buFontTx/>
              <a:buAutoNum type="arabicPeriod"/>
              <a:defRPr/>
            </a:pPr>
            <a:r>
              <a:rPr lang="es-ES" sz="1800" b="1" dirty="0" smtClean="0">
                <a:cs typeface="Arial" charset="0"/>
              </a:rPr>
              <a:t>Seguimiento y control</a:t>
            </a:r>
          </a:p>
          <a:p>
            <a:pPr marL="342900" indent="-342900">
              <a:lnSpc>
                <a:spcPct val="80000"/>
              </a:lnSpc>
              <a:buFontTx/>
              <a:buAutoNum type="arabicPeriod"/>
              <a:defRPr/>
            </a:pPr>
            <a:endParaRPr lang="es-ES" sz="1800" b="1" dirty="0">
              <a:cs typeface="Arial" charset="0"/>
            </a:endParaRPr>
          </a:p>
          <a:p>
            <a:pPr marL="342900" indent="-342900">
              <a:lnSpc>
                <a:spcPct val="80000"/>
              </a:lnSpc>
              <a:buFontTx/>
              <a:buAutoNum type="arabicPeriod"/>
              <a:defRPr/>
            </a:pPr>
            <a:r>
              <a:rPr lang="es-ES" sz="1800" b="1" dirty="0" smtClean="0">
                <a:cs typeface="Arial" charset="0"/>
              </a:rPr>
              <a:t>Presupuesto</a:t>
            </a:r>
          </a:p>
          <a:p>
            <a:pPr algn="ctr">
              <a:lnSpc>
                <a:spcPct val="80000"/>
              </a:lnSpc>
              <a:defRPr/>
            </a:pPr>
            <a:endParaRPr lang="es-ES" sz="1800" b="1" dirty="0">
              <a:solidFill>
                <a:srgbClr val="800000"/>
              </a:solidFill>
              <a:cs typeface="Arial" charset="0"/>
            </a:endParaRPr>
          </a:p>
          <a:p>
            <a:pPr algn="ctr">
              <a:lnSpc>
                <a:spcPct val="80000"/>
              </a:lnSpc>
              <a:defRPr/>
            </a:pPr>
            <a:endParaRPr lang="es-ES" sz="1800" b="1" dirty="0">
              <a:solidFill>
                <a:srgbClr val="800000"/>
              </a:solidFill>
              <a:cs typeface="Arial" charset="0"/>
            </a:endParaRPr>
          </a:p>
          <a:p>
            <a:pPr algn="ctr">
              <a:defRPr/>
            </a:pPr>
            <a:endParaRPr lang="es-ES" sz="2800" b="1" dirty="0">
              <a:solidFill>
                <a:srgbClr val="000066"/>
              </a:solidFill>
              <a:latin typeface="Verdana" pitchFamily="34" charset="0"/>
            </a:endParaRPr>
          </a:p>
          <a:p>
            <a:pPr algn="ctr">
              <a:lnSpc>
                <a:spcPct val="70000"/>
              </a:lnSpc>
              <a:defRPr/>
            </a:pPr>
            <a:endParaRPr lang="es-ES" sz="2800" dirty="0">
              <a:solidFill>
                <a:srgbClr val="000066"/>
              </a:solidFill>
              <a:latin typeface="Verdana" pitchFamily="34" charset="0"/>
            </a:endParaRPr>
          </a:p>
        </p:txBody>
      </p:sp>
      <p:sp>
        <p:nvSpPr>
          <p:cNvPr id="7" name="6 Marcador de número de diapositiva"/>
          <p:cNvSpPr>
            <a:spLocks noGrp="1"/>
          </p:cNvSpPr>
          <p:nvPr>
            <p:ph type="sldNum" sz="quarter" idx="10"/>
          </p:nvPr>
        </p:nvSpPr>
        <p:spPr/>
        <p:txBody>
          <a:bodyPr/>
          <a:lstStyle/>
          <a:p>
            <a:pPr>
              <a:defRPr/>
            </a:pPr>
            <a:r>
              <a:rPr lang="es-ES" dirty="0" smtClean="0"/>
              <a:t>1</a:t>
            </a:r>
            <a:endParaRPr lang="es-E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9" descr="D:\Documents and Settings\msantoss\Escritorio\MSS\Monigotes\Nueva carpeta\Objetivos y organización\Flecha.png"/>
          <p:cNvPicPr/>
          <p:nvPr/>
        </p:nvPicPr>
        <p:blipFill rotWithShape="1">
          <a:blip r:embed="rId3" cstate="print">
            <a:grayscl/>
            <a:extLst>
              <a:ext uri="{BEBA8EAE-BF5A-486C-A8C5-ECC9F3942E4B}">
                <a14:imgProps xmlns:a14="http://schemas.microsoft.com/office/drawing/2010/main" xmlns="">
                  <a14:imgLayer r:embed="rId4">
                    <a14:imgEffect>
                      <a14:saturation sat="33000"/>
                    </a14:imgEffect>
                  </a14:imgLayer>
                </a14:imgProps>
              </a:ext>
              <a:ext uri="{28A0092B-C50C-407E-A947-70E740481C1C}">
                <a14:useLocalDpi xmlns:a14="http://schemas.microsoft.com/office/drawing/2010/main" xmlns="" val="0"/>
              </a:ext>
            </a:extLst>
          </a:blip>
          <a:srcRect r="4675"/>
          <a:stretch/>
        </p:blipFill>
        <p:spPr bwMode="auto">
          <a:xfrm flipH="1">
            <a:off x="5364088" y="4797152"/>
            <a:ext cx="3816424" cy="2088232"/>
          </a:xfrm>
          <a:prstGeom prst="rect">
            <a:avLst/>
          </a:prstGeom>
          <a:noFill/>
          <a:extLst/>
        </p:spPr>
      </p:pic>
      <p:sp>
        <p:nvSpPr>
          <p:cNvPr id="19459" name="8 Título"/>
          <p:cNvSpPr>
            <a:spLocks noGrp="1"/>
          </p:cNvSpPr>
          <p:nvPr>
            <p:ph type="title"/>
          </p:nvPr>
        </p:nvSpPr>
        <p:spPr>
          <a:xfrm>
            <a:off x="900113" y="90488"/>
            <a:ext cx="5256212" cy="576262"/>
          </a:xfrm>
        </p:spPr>
        <p:txBody>
          <a:bodyPr/>
          <a:lstStyle/>
          <a:p>
            <a:pPr eaLnBrk="1" hangingPunct="1"/>
            <a:r>
              <a:rPr lang="es-ES" sz="2400" dirty="0" smtClean="0"/>
              <a:t>1. El turismo, motor de salida de la crisis en España</a:t>
            </a:r>
          </a:p>
        </p:txBody>
      </p:sp>
      <p:sp>
        <p:nvSpPr>
          <p:cNvPr id="6149" name="16 CuadroTexto"/>
          <p:cNvSpPr txBox="1">
            <a:spLocks noChangeArrowheads="1"/>
          </p:cNvSpPr>
          <p:nvPr/>
        </p:nvSpPr>
        <p:spPr bwMode="auto">
          <a:xfrm>
            <a:off x="755650" y="2060848"/>
            <a:ext cx="8358188" cy="2308324"/>
          </a:xfrm>
          <a:prstGeom prst="rect">
            <a:avLst/>
          </a:prstGeom>
          <a:noFill/>
          <a:ln w="9525">
            <a:noFill/>
            <a:miter lim="800000"/>
            <a:headEnd/>
            <a:tailEnd/>
          </a:ln>
        </p:spPr>
        <p:txBody>
          <a:bodyPr>
            <a:spAutoFit/>
          </a:bodyPr>
          <a:lstStyle/>
          <a:p>
            <a:pPr algn="ctr">
              <a:defRPr/>
            </a:pPr>
            <a:r>
              <a:rPr lang="es-ES" sz="2400" dirty="0" smtClean="0">
                <a:latin typeface="+mn-lt"/>
              </a:rPr>
              <a:t>El </a:t>
            </a:r>
            <a:r>
              <a:rPr lang="es-ES" sz="2400" b="1" dirty="0" smtClean="0">
                <a:latin typeface="+mn-lt"/>
              </a:rPr>
              <a:t>Plan Nacional e Integral de Turismo </a:t>
            </a:r>
            <a:br>
              <a:rPr lang="es-ES" sz="2400" b="1" dirty="0" smtClean="0">
                <a:latin typeface="+mn-lt"/>
              </a:rPr>
            </a:br>
            <a:r>
              <a:rPr lang="es-ES" sz="2400" dirty="0" smtClean="0">
                <a:latin typeface="+mn-lt"/>
              </a:rPr>
              <a:t>es un </a:t>
            </a:r>
            <a:r>
              <a:rPr lang="es-ES" sz="2400" b="1" dirty="0" smtClean="0">
                <a:latin typeface="+mn-lt"/>
              </a:rPr>
              <a:t>instrumento del Gobierno de España </a:t>
            </a:r>
            <a:br>
              <a:rPr lang="es-ES" sz="2400" b="1" dirty="0" smtClean="0">
                <a:latin typeface="+mn-lt"/>
              </a:rPr>
            </a:br>
            <a:r>
              <a:rPr lang="es-ES" sz="2400" dirty="0" smtClean="0">
                <a:latin typeface="+mn-lt"/>
              </a:rPr>
              <a:t>que define las </a:t>
            </a:r>
            <a:r>
              <a:rPr lang="es-ES" sz="2400" b="1" dirty="0" smtClean="0">
                <a:latin typeface="+mn-lt"/>
              </a:rPr>
              <a:t>líneas maestras </a:t>
            </a:r>
            <a:r>
              <a:rPr lang="es-ES" sz="2400" dirty="0" smtClean="0">
                <a:latin typeface="+mn-lt"/>
              </a:rPr>
              <a:t>para </a:t>
            </a:r>
            <a:br>
              <a:rPr lang="es-ES" sz="2400" dirty="0" smtClean="0">
                <a:latin typeface="+mn-lt"/>
              </a:rPr>
            </a:br>
            <a:r>
              <a:rPr lang="es-ES" sz="2400" b="1" dirty="0" smtClean="0">
                <a:latin typeface="+mn-lt"/>
              </a:rPr>
              <a:t>mejorar la competitividad </a:t>
            </a:r>
            <a:r>
              <a:rPr lang="es-ES" sz="2400" dirty="0" smtClean="0">
                <a:latin typeface="+mn-lt"/>
              </a:rPr>
              <a:t>del sector turístico como </a:t>
            </a:r>
            <a:r>
              <a:rPr lang="es-ES" sz="2400" b="1" dirty="0" smtClean="0">
                <a:latin typeface="+mn-lt"/>
              </a:rPr>
              <a:t>motor de la economía española. </a:t>
            </a:r>
          </a:p>
          <a:p>
            <a:pPr algn="ctr">
              <a:defRPr/>
            </a:pPr>
            <a:endParaRPr lang="es-ES" sz="2400" dirty="0">
              <a:latin typeface="+mn-lt"/>
            </a:endParaRPr>
          </a:p>
        </p:txBody>
      </p:sp>
      <p:sp>
        <p:nvSpPr>
          <p:cNvPr id="3" name="2 Marcador de número de diapositiva"/>
          <p:cNvSpPr>
            <a:spLocks noGrp="1"/>
          </p:cNvSpPr>
          <p:nvPr>
            <p:ph type="sldNum" sz="quarter" idx="10"/>
          </p:nvPr>
        </p:nvSpPr>
        <p:spPr/>
        <p:txBody>
          <a:bodyPr/>
          <a:lstStyle/>
          <a:p>
            <a:pPr>
              <a:defRPr/>
            </a:pPr>
            <a:r>
              <a:rPr lang="es-ES" dirty="0" smtClean="0"/>
              <a:t>2</a:t>
            </a:r>
            <a:endParaRPr lang="es-E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z="2400" dirty="0" smtClean="0"/>
              <a:t>2. </a:t>
            </a:r>
            <a:r>
              <a:rPr lang="en-US" sz="2400" dirty="0" err="1" smtClean="0"/>
              <a:t>Hoja</a:t>
            </a:r>
            <a:r>
              <a:rPr lang="en-US" sz="2400" dirty="0" smtClean="0"/>
              <a:t> de </a:t>
            </a:r>
            <a:r>
              <a:rPr lang="en-US" sz="2400" dirty="0" err="1" smtClean="0"/>
              <a:t>ruta</a:t>
            </a:r>
            <a:r>
              <a:rPr lang="en-US" sz="2400" dirty="0" smtClean="0"/>
              <a:t> en </a:t>
            </a:r>
            <a:r>
              <a:rPr lang="en-US" sz="2400" dirty="0" err="1" smtClean="0"/>
              <a:t>colaboración</a:t>
            </a:r>
            <a:r>
              <a:rPr lang="en-US" sz="2400" dirty="0" smtClean="0"/>
              <a:t> con el sector</a:t>
            </a:r>
            <a:endParaRPr lang="en-US" sz="2400" dirty="0"/>
          </a:p>
        </p:txBody>
      </p:sp>
      <p:sp>
        <p:nvSpPr>
          <p:cNvPr id="3" name="2 Marcador de contenido"/>
          <p:cNvSpPr>
            <a:spLocks noGrp="1"/>
          </p:cNvSpPr>
          <p:nvPr>
            <p:ph idx="1"/>
          </p:nvPr>
        </p:nvSpPr>
        <p:spPr>
          <a:xfrm>
            <a:off x="755576" y="908720"/>
            <a:ext cx="7920359" cy="4392488"/>
          </a:xfrm>
        </p:spPr>
        <p:txBody>
          <a:bodyPr/>
          <a:lstStyle/>
          <a:p>
            <a:pPr algn="ctr"/>
            <a:endParaRPr lang="es-ES" sz="2400" dirty="0" smtClean="0"/>
          </a:p>
          <a:p>
            <a:pPr algn="ctr"/>
            <a:r>
              <a:rPr lang="es-ES" sz="2400" dirty="0" smtClean="0"/>
              <a:t>El Plan se ha </a:t>
            </a:r>
            <a:r>
              <a:rPr lang="es-ES" sz="2400" b="1" dirty="0" smtClean="0"/>
              <a:t>discutido </a:t>
            </a:r>
            <a:r>
              <a:rPr lang="es-ES" sz="2400" b="1" dirty="0"/>
              <a:t>y elaborado </a:t>
            </a:r>
            <a:r>
              <a:rPr lang="es-ES" sz="2400" dirty="0"/>
              <a:t>entre  el Ministerio de Industria, Energía y Turismo,</a:t>
            </a:r>
          </a:p>
          <a:p>
            <a:pPr algn="ctr"/>
            <a:r>
              <a:rPr lang="es-ES" sz="2400" dirty="0"/>
              <a:t>las comunidades </a:t>
            </a:r>
            <a:r>
              <a:rPr lang="es-ES" sz="2400" dirty="0" smtClean="0"/>
              <a:t>autónomas, </a:t>
            </a:r>
            <a:r>
              <a:rPr lang="es-ES" sz="2400" dirty="0"/>
              <a:t>las organizaciones </a:t>
            </a:r>
            <a:r>
              <a:rPr lang="es-ES" sz="2400" dirty="0" smtClean="0"/>
              <a:t>empresariales, los </a:t>
            </a:r>
            <a:r>
              <a:rPr lang="es-ES" sz="2400" dirty="0"/>
              <a:t>sindicatos y otras organizaciones públicas y </a:t>
            </a:r>
            <a:r>
              <a:rPr lang="es-ES" sz="2400" dirty="0" smtClean="0"/>
              <a:t>privadas, </a:t>
            </a:r>
            <a:r>
              <a:rPr lang="es-ES" sz="2400" b="1" dirty="0" smtClean="0"/>
              <a:t>con más de 200 aportaciones de todo el sector</a:t>
            </a:r>
            <a:endParaRPr lang="es-ES" sz="2400" dirty="0" smtClean="0"/>
          </a:p>
          <a:p>
            <a:pPr algn="ctr">
              <a:defRPr/>
            </a:pPr>
            <a:endParaRPr lang="es-ES" sz="2400" dirty="0" smtClean="0"/>
          </a:p>
          <a:p>
            <a:pPr algn="ctr">
              <a:defRPr/>
            </a:pPr>
            <a:r>
              <a:rPr lang="es-ES" sz="2400" dirty="0" smtClean="0"/>
              <a:t>Es </a:t>
            </a:r>
            <a:r>
              <a:rPr lang="es-ES" sz="2400" dirty="0"/>
              <a:t>una </a:t>
            </a:r>
            <a:r>
              <a:rPr lang="es-ES" sz="2400" b="1" dirty="0"/>
              <a:t>hoja de ruta </a:t>
            </a:r>
            <a:r>
              <a:rPr lang="es-ES" sz="2400" b="1" dirty="0" smtClean="0"/>
              <a:t>con 6 </a:t>
            </a:r>
            <a:r>
              <a:rPr lang="es-ES" sz="2400" b="1" dirty="0"/>
              <a:t>ejes, 28 medidas y 104 acciones, </a:t>
            </a:r>
            <a:r>
              <a:rPr lang="es-ES" sz="2400" b="1" dirty="0" smtClean="0"/>
              <a:t> </a:t>
            </a:r>
            <a:r>
              <a:rPr lang="es-ES" sz="2400" dirty="0" smtClean="0"/>
              <a:t>con </a:t>
            </a:r>
            <a:r>
              <a:rPr lang="es-ES" sz="2400" dirty="0"/>
              <a:t>un enfoque </a:t>
            </a:r>
            <a:r>
              <a:rPr lang="es-ES" sz="2400" dirty="0" smtClean="0"/>
              <a:t>pragmático que incluye </a:t>
            </a:r>
            <a:r>
              <a:rPr lang="es-ES" sz="2400" b="1" dirty="0" smtClean="0"/>
              <a:t>medidas inmediatas, concretas</a:t>
            </a:r>
            <a:r>
              <a:rPr lang="es-ES" sz="2400" dirty="0"/>
              <a:t>, </a:t>
            </a:r>
            <a:r>
              <a:rPr lang="es-ES" sz="2400" b="1" dirty="0"/>
              <a:t>realizables y medibles </a:t>
            </a:r>
            <a:r>
              <a:rPr lang="es-ES" sz="2400" dirty="0"/>
              <a:t>en sus resultados y </a:t>
            </a:r>
            <a:r>
              <a:rPr lang="es-ES" sz="2400" dirty="0" smtClean="0"/>
              <a:t>efectos. </a:t>
            </a:r>
            <a:endParaRPr lang="es-ES" sz="2400" b="1" dirty="0"/>
          </a:p>
          <a:p>
            <a:pPr algn="ctr"/>
            <a:endParaRPr lang="es-ES" sz="2400" dirty="0" smtClean="0"/>
          </a:p>
        </p:txBody>
      </p:sp>
      <p:sp>
        <p:nvSpPr>
          <p:cNvPr id="5" name="4 Marcador de número de diapositiva"/>
          <p:cNvSpPr>
            <a:spLocks noGrp="1"/>
          </p:cNvSpPr>
          <p:nvPr>
            <p:ph type="sldNum" sz="quarter" idx="10"/>
          </p:nvPr>
        </p:nvSpPr>
        <p:spPr/>
        <p:txBody>
          <a:bodyPr/>
          <a:lstStyle/>
          <a:p>
            <a:pPr>
              <a:defRPr/>
            </a:pPr>
            <a:r>
              <a:rPr lang="es-ES" dirty="0" smtClean="0"/>
              <a:t>3</a:t>
            </a:r>
            <a:endParaRPr lang="es-ES" dirty="0"/>
          </a:p>
        </p:txBody>
      </p:sp>
    </p:spTree>
    <p:extLst>
      <p:ext uri="{BB962C8B-B14F-4D97-AF65-F5344CB8AC3E}">
        <p14:creationId xmlns:p14="http://schemas.microsoft.com/office/powerpoint/2010/main" xmlns="" val="11180178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z="2400" dirty="0" smtClean="0"/>
              <a:t>3. El </a:t>
            </a:r>
            <a:r>
              <a:rPr lang="en-US" sz="2400" dirty="0" err="1" smtClean="0"/>
              <a:t>turismo</a:t>
            </a:r>
            <a:r>
              <a:rPr lang="en-US" sz="2400" dirty="0" smtClean="0"/>
              <a:t>, sector </a:t>
            </a:r>
            <a:r>
              <a:rPr lang="en-US" sz="2400" dirty="0" err="1" smtClean="0"/>
              <a:t>estratégico</a:t>
            </a:r>
            <a:r>
              <a:rPr lang="en-US" sz="2400" dirty="0" smtClean="0"/>
              <a:t> </a:t>
            </a:r>
            <a:r>
              <a:rPr lang="en-US" sz="2400" dirty="0" err="1" smtClean="0"/>
              <a:t>para</a:t>
            </a:r>
            <a:r>
              <a:rPr lang="en-US" sz="2400" dirty="0" smtClean="0"/>
              <a:t> </a:t>
            </a:r>
            <a:r>
              <a:rPr lang="en-US" sz="2400" dirty="0" err="1" smtClean="0"/>
              <a:t>España</a:t>
            </a:r>
            <a:endParaRPr lang="en-US" sz="2400" dirty="0"/>
          </a:p>
        </p:txBody>
      </p:sp>
      <p:sp>
        <p:nvSpPr>
          <p:cNvPr id="8" name="7 Rectángulo redondeado"/>
          <p:cNvSpPr/>
          <p:nvPr/>
        </p:nvSpPr>
        <p:spPr bwMode="auto">
          <a:xfrm>
            <a:off x="755576" y="836712"/>
            <a:ext cx="3960440" cy="1656184"/>
          </a:xfrm>
          <a:prstGeom prst="roundRect">
            <a:avLst/>
          </a:prstGeom>
          <a:noFill/>
          <a:ln w="38100" cap="flat" cmpd="sng" algn="ctr">
            <a:solidFill>
              <a:srgbClr val="860000"/>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S" sz="1800" b="1" dirty="0" smtClean="0">
                <a:latin typeface="+mn-lt"/>
              </a:rPr>
              <a:t>España es líder mundial</a:t>
            </a:r>
          </a:p>
          <a:p>
            <a:pPr marL="628650" lvl="1" indent="-171450">
              <a:buFont typeface="Arial" pitchFamily="34" charset="0"/>
              <a:buChar char="•"/>
            </a:pPr>
            <a:r>
              <a:rPr lang="es-ES" sz="1200" dirty="0" smtClean="0">
                <a:latin typeface="+mn-lt"/>
              </a:rPr>
              <a:t>Marca España en el 3</a:t>
            </a:r>
            <a:r>
              <a:rPr lang="es-ES" sz="1200" baseline="30000" dirty="0" smtClean="0">
                <a:latin typeface="+mn-lt"/>
              </a:rPr>
              <a:t>er</a:t>
            </a:r>
            <a:r>
              <a:rPr lang="es-ES" sz="1200" dirty="0" smtClean="0">
                <a:latin typeface="+mn-lt"/>
              </a:rPr>
              <a:t> puesto en relación al turismo (</a:t>
            </a:r>
            <a:r>
              <a:rPr lang="es-ES" sz="1200" dirty="0" err="1" smtClean="0">
                <a:latin typeface="+mn-lt"/>
              </a:rPr>
              <a:t>FutureBrand</a:t>
            </a:r>
            <a:r>
              <a:rPr lang="es-ES" sz="1200" dirty="0" smtClean="0">
                <a:latin typeface="+mn-lt"/>
              </a:rPr>
              <a:t>)</a:t>
            </a:r>
          </a:p>
          <a:p>
            <a:pPr marL="628650" lvl="1" indent="-171450">
              <a:buFont typeface="Arial" pitchFamily="34" charset="0"/>
              <a:buChar char="•"/>
            </a:pPr>
            <a:r>
              <a:rPr lang="es-ES" sz="1200" dirty="0" smtClean="0">
                <a:latin typeface="+mn-lt"/>
              </a:rPr>
              <a:t>2</a:t>
            </a:r>
            <a:r>
              <a:rPr lang="es-ES" sz="1200" baseline="30000" dirty="0">
                <a:latin typeface="+mn-lt"/>
              </a:rPr>
              <a:t>do</a:t>
            </a:r>
            <a:r>
              <a:rPr lang="es-ES" sz="1200" dirty="0" smtClean="0">
                <a:latin typeface="+mn-lt"/>
              </a:rPr>
              <a:t> destino por ingresos y 4</a:t>
            </a:r>
            <a:r>
              <a:rPr lang="es-ES" sz="1200" baseline="30000" dirty="0" smtClean="0">
                <a:latin typeface="+mn-lt"/>
              </a:rPr>
              <a:t>to</a:t>
            </a:r>
            <a:r>
              <a:rPr lang="es-ES" sz="1200" dirty="0" smtClean="0">
                <a:latin typeface="+mn-lt"/>
              </a:rPr>
              <a:t> por turistas (OMT)</a:t>
            </a:r>
          </a:p>
          <a:p>
            <a:pPr marL="628650" lvl="1" indent="-171450">
              <a:buFont typeface="Arial" pitchFamily="34" charset="0"/>
              <a:buChar char="•"/>
            </a:pPr>
            <a:r>
              <a:rPr lang="es-ES" sz="1200" i="1" dirty="0" smtClean="0">
                <a:latin typeface="+mn-lt"/>
              </a:rPr>
              <a:t>8</a:t>
            </a:r>
            <a:r>
              <a:rPr lang="es-ES" sz="1200" baseline="30000" dirty="0">
                <a:latin typeface="+mn-lt"/>
              </a:rPr>
              <a:t>vo</a:t>
            </a:r>
            <a:r>
              <a:rPr lang="es-ES" sz="1200" i="1" dirty="0" smtClean="0">
                <a:latin typeface="+mn-lt"/>
              </a:rPr>
              <a:t> </a:t>
            </a:r>
            <a:r>
              <a:rPr lang="es-ES" sz="1200" dirty="0">
                <a:latin typeface="+mn-lt"/>
              </a:rPr>
              <a:t>en competitividad (WEFO 2011)</a:t>
            </a:r>
          </a:p>
        </p:txBody>
      </p:sp>
      <p:sp>
        <p:nvSpPr>
          <p:cNvPr id="9" name="8 Flecha arriba"/>
          <p:cNvSpPr/>
          <p:nvPr/>
        </p:nvSpPr>
        <p:spPr bwMode="auto">
          <a:xfrm rot="19472807">
            <a:off x="2730904" y="2219104"/>
            <a:ext cx="1584176" cy="1518153"/>
          </a:xfrm>
          <a:prstGeom prst="upArrow">
            <a:avLst/>
          </a:prstGeom>
          <a:solidFill>
            <a:schemeClr val="bg1"/>
          </a:solidFill>
          <a:ln w="38100" cap="flat" cmpd="sng" algn="ctr">
            <a:solidFill>
              <a:srgbClr val="000066"/>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a:endParaRPr lang="es-ES"/>
          </a:p>
        </p:txBody>
      </p:sp>
      <p:sp>
        <p:nvSpPr>
          <p:cNvPr id="10" name="9 Rectángulo redondeado"/>
          <p:cNvSpPr/>
          <p:nvPr/>
        </p:nvSpPr>
        <p:spPr bwMode="auto">
          <a:xfrm>
            <a:off x="5076056" y="836712"/>
            <a:ext cx="3960440" cy="1656184"/>
          </a:xfrm>
          <a:prstGeom prst="roundRect">
            <a:avLst/>
          </a:prstGeom>
          <a:noFill/>
          <a:ln w="38100" cap="flat" cmpd="sng" algn="ctr">
            <a:solidFill>
              <a:srgbClr val="860000"/>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S" sz="1800" b="1" dirty="0" smtClean="0">
                <a:latin typeface="+mn-lt"/>
              </a:rPr>
              <a:t>Sector clave para la economía</a:t>
            </a:r>
          </a:p>
          <a:p>
            <a:pPr algn="ctr"/>
            <a:r>
              <a:rPr lang="es-ES" sz="1200" dirty="0" smtClean="0">
                <a:latin typeface="+mn-lt"/>
              </a:rPr>
              <a:t>10,2% del PIB (INE)</a:t>
            </a:r>
          </a:p>
          <a:p>
            <a:pPr algn="ctr"/>
            <a:r>
              <a:rPr lang="es-ES" sz="1800" b="1" dirty="0">
                <a:latin typeface="+mn-lt"/>
              </a:rPr>
              <a:t>para </a:t>
            </a:r>
            <a:r>
              <a:rPr lang="es-ES" sz="1800" b="1" dirty="0" smtClean="0">
                <a:latin typeface="+mn-lt"/>
              </a:rPr>
              <a:t>el empleo</a:t>
            </a:r>
            <a:endParaRPr lang="es-ES" sz="1800" b="1" dirty="0">
              <a:latin typeface="+mn-lt"/>
            </a:endParaRPr>
          </a:p>
          <a:p>
            <a:pPr algn="ctr"/>
            <a:r>
              <a:rPr lang="es-ES" sz="1200" dirty="0" smtClean="0">
                <a:latin typeface="+mn-lt"/>
              </a:rPr>
              <a:t>11,39% de empleo (SS)</a:t>
            </a:r>
            <a:endParaRPr lang="es-ES" sz="1200" dirty="0">
              <a:latin typeface="+mn-lt"/>
            </a:endParaRPr>
          </a:p>
        </p:txBody>
      </p:sp>
      <p:sp>
        <p:nvSpPr>
          <p:cNvPr id="11" name="10 Flecha arriba"/>
          <p:cNvSpPr/>
          <p:nvPr/>
        </p:nvSpPr>
        <p:spPr bwMode="auto">
          <a:xfrm rot="2127193" flipH="1">
            <a:off x="5643007" y="2219104"/>
            <a:ext cx="1584176" cy="1518153"/>
          </a:xfrm>
          <a:prstGeom prst="upArrow">
            <a:avLst/>
          </a:prstGeom>
          <a:solidFill>
            <a:schemeClr val="bg1"/>
          </a:solidFill>
          <a:ln w="38100" cap="flat" cmpd="sng" algn="ctr">
            <a:solidFill>
              <a:srgbClr val="000066"/>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a:endParaRPr lang="es-ES"/>
          </a:p>
        </p:txBody>
      </p:sp>
      <p:sp>
        <p:nvSpPr>
          <p:cNvPr id="12" name="11 Rectángulo redondeado"/>
          <p:cNvSpPr/>
          <p:nvPr/>
        </p:nvSpPr>
        <p:spPr bwMode="auto">
          <a:xfrm>
            <a:off x="5076056" y="5026824"/>
            <a:ext cx="3960440" cy="1656184"/>
          </a:xfrm>
          <a:prstGeom prst="roundRect">
            <a:avLst/>
          </a:prstGeom>
          <a:noFill/>
          <a:ln w="38100" cap="flat" cmpd="sng" algn="ctr">
            <a:solidFill>
              <a:srgbClr val="860000"/>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S" sz="1800" b="1" dirty="0" smtClean="0">
                <a:latin typeface="+mn-lt"/>
              </a:rPr>
              <a:t>Conexión con otros mercados</a:t>
            </a:r>
          </a:p>
          <a:p>
            <a:pPr algn="ctr"/>
            <a:r>
              <a:rPr lang="es-ES" sz="1200" dirty="0" smtClean="0">
                <a:latin typeface="+mn-lt"/>
              </a:rPr>
              <a:t>Reino Unido, Alemania, Francia, Países Bajos…</a:t>
            </a:r>
            <a:endParaRPr lang="es-ES" sz="1200" dirty="0">
              <a:latin typeface="+mn-lt"/>
            </a:endParaRPr>
          </a:p>
          <a:p>
            <a:pPr algn="ctr"/>
            <a:r>
              <a:rPr lang="es-ES" sz="1800" b="1" dirty="0" smtClean="0">
                <a:latin typeface="+mn-lt"/>
              </a:rPr>
              <a:t>primeras señales de recuperación</a:t>
            </a:r>
            <a:endParaRPr lang="es-ES" sz="1800" b="1" dirty="0">
              <a:latin typeface="+mn-lt"/>
            </a:endParaRPr>
          </a:p>
          <a:p>
            <a:pPr algn="ctr"/>
            <a:r>
              <a:rPr lang="es-ES" sz="1200" dirty="0" smtClean="0">
                <a:latin typeface="+mn-lt"/>
              </a:rPr>
              <a:t>En marzo 2012 incremento </a:t>
            </a:r>
            <a:r>
              <a:rPr lang="es-ES" sz="1200" dirty="0">
                <a:latin typeface="+mn-lt"/>
              </a:rPr>
              <a:t>11,9% </a:t>
            </a:r>
            <a:r>
              <a:rPr lang="es-ES" sz="1200" dirty="0" smtClean="0">
                <a:latin typeface="+mn-lt"/>
              </a:rPr>
              <a:t>del gasto turístico respecto marzo 2011</a:t>
            </a:r>
            <a:endParaRPr lang="es-ES" sz="1200" dirty="0">
              <a:latin typeface="+mn-lt"/>
            </a:endParaRPr>
          </a:p>
        </p:txBody>
      </p:sp>
      <p:sp>
        <p:nvSpPr>
          <p:cNvPr id="13" name="12 Flecha arriba"/>
          <p:cNvSpPr/>
          <p:nvPr/>
        </p:nvSpPr>
        <p:spPr bwMode="auto">
          <a:xfrm rot="19472807" flipH="1" flipV="1">
            <a:off x="5643006" y="3747701"/>
            <a:ext cx="1584176" cy="1518153"/>
          </a:xfrm>
          <a:prstGeom prst="upArrow">
            <a:avLst/>
          </a:prstGeom>
          <a:solidFill>
            <a:schemeClr val="bg1"/>
          </a:solidFill>
          <a:ln w="38100" cap="flat" cmpd="sng" algn="ctr">
            <a:solidFill>
              <a:srgbClr val="000066"/>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a:endParaRPr lang="es-ES"/>
          </a:p>
        </p:txBody>
      </p:sp>
      <p:sp>
        <p:nvSpPr>
          <p:cNvPr id="14" name="13 Rectángulo redondeado"/>
          <p:cNvSpPr/>
          <p:nvPr/>
        </p:nvSpPr>
        <p:spPr bwMode="auto">
          <a:xfrm>
            <a:off x="755576" y="5013176"/>
            <a:ext cx="3960440" cy="1656184"/>
          </a:xfrm>
          <a:prstGeom prst="roundRect">
            <a:avLst/>
          </a:prstGeom>
          <a:noFill/>
          <a:ln w="38100" cap="flat" cmpd="sng" algn="ctr">
            <a:solidFill>
              <a:srgbClr val="860000"/>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S" sz="1800" b="1" dirty="0" smtClean="0">
                <a:latin typeface="+mn-lt"/>
              </a:rPr>
              <a:t>Sector transversal y con gran poder de tracción</a:t>
            </a:r>
          </a:p>
          <a:p>
            <a:pPr marL="171450" indent="-171450">
              <a:buFont typeface="Arial" pitchFamily="34" charset="0"/>
              <a:buChar char="•"/>
            </a:pPr>
            <a:r>
              <a:rPr lang="es-ES" sz="1200" dirty="0" smtClean="0">
                <a:latin typeface="+mn-lt"/>
              </a:rPr>
              <a:t>Impacta indirectamente en muchos otros sectores y tiene grandes efectos inducidos</a:t>
            </a:r>
            <a:endParaRPr lang="es-ES" sz="1200" dirty="0">
              <a:latin typeface="+mn-lt"/>
            </a:endParaRPr>
          </a:p>
        </p:txBody>
      </p:sp>
      <p:sp>
        <p:nvSpPr>
          <p:cNvPr id="15" name="14 Flecha arriba"/>
          <p:cNvSpPr/>
          <p:nvPr/>
        </p:nvSpPr>
        <p:spPr bwMode="auto">
          <a:xfrm rot="2127193" flipV="1">
            <a:off x="2730904" y="3747701"/>
            <a:ext cx="1584176" cy="1518153"/>
          </a:xfrm>
          <a:prstGeom prst="upArrow">
            <a:avLst/>
          </a:prstGeom>
          <a:solidFill>
            <a:schemeClr val="bg1"/>
          </a:solidFill>
          <a:ln w="38100" cap="flat" cmpd="sng" algn="ctr">
            <a:solidFill>
              <a:srgbClr val="000066"/>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a:endParaRPr lang="es-ES"/>
          </a:p>
        </p:txBody>
      </p:sp>
      <p:sp>
        <p:nvSpPr>
          <p:cNvPr id="16" name="15 Rectángulo redondeado"/>
          <p:cNvSpPr/>
          <p:nvPr/>
        </p:nvSpPr>
        <p:spPr bwMode="auto">
          <a:xfrm>
            <a:off x="3204864" y="2636912"/>
            <a:ext cx="3527376" cy="2376264"/>
          </a:xfrm>
          <a:prstGeom prst="roundRect">
            <a:avLst/>
          </a:prstGeom>
          <a:solidFill>
            <a:schemeClr val="bg1"/>
          </a:solidFill>
          <a:ln w="38100" cap="flat" cmpd="sng" algn="ctr">
            <a:solidFill>
              <a:srgbClr val="860000"/>
            </a:solidFill>
            <a:prstDash val="solid"/>
            <a:round/>
            <a:headEnd type="none" w="med" len="med"/>
            <a:tailEnd type="none" w="med" len="med"/>
          </a:ln>
          <a:effectLst>
            <a:outerShdw blurRad="50800" dist="101600" dir="2700000" algn="tl" rotWithShape="0">
              <a:prstClr val="black">
                <a:alpha val="40000"/>
              </a:prstClr>
            </a:outerShdw>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S" sz="2400" b="1" dirty="0" smtClean="0">
                <a:latin typeface="+mn-lt"/>
              </a:rPr>
              <a:t>SECTOR ESTRATÉGICO</a:t>
            </a:r>
          </a:p>
          <a:p>
            <a:pPr marL="742950" lvl="1" indent="-285750">
              <a:buFont typeface="Arial" pitchFamily="34" charset="0"/>
              <a:buChar char="•"/>
            </a:pPr>
            <a:r>
              <a:rPr lang="es-ES" sz="1400" dirty="0" smtClean="0">
                <a:latin typeface="+mn-lt"/>
              </a:rPr>
              <a:t>Mercado internacional</a:t>
            </a:r>
          </a:p>
          <a:p>
            <a:pPr marL="742950" lvl="1" indent="-285750">
              <a:buFont typeface="Arial" pitchFamily="34" charset="0"/>
              <a:buChar char="•"/>
            </a:pPr>
            <a:r>
              <a:rPr lang="es-ES" sz="1400" dirty="0" smtClean="0">
                <a:latin typeface="+mn-lt"/>
              </a:rPr>
              <a:t>Intensidad tecnológica</a:t>
            </a:r>
          </a:p>
          <a:p>
            <a:pPr marL="742950" lvl="1" indent="-285750">
              <a:buFont typeface="Arial" pitchFamily="34" charset="0"/>
              <a:buChar char="•"/>
            </a:pPr>
            <a:r>
              <a:rPr lang="es-ES" sz="1400" dirty="0">
                <a:latin typeface="+mn-lt"/>
              </a:rPr>
              <a:t>V</a:t>
            </a:r>
            <a:r>
              <a:rPr lang="es-ES" sz="1400" dirty="0" smtClean="0">
                <a:latin typeface="+mn-lt"/>
              </a:rPr>
              <a:t>alor añadido</a:t>
            </a:r>
          </a:p>
          <a:p>
            <a:pPr marL="742950" lvl="1" indent="-285750">
              <a:buFont typeface="Arial" pitchFamily="34" charset="0"/>
              <a:buChar char="•"/>
            </a:pPr>
            <a:r>
              <a:rPr lang="es-ES" sz="1400" dirty="0">
                <a:latin typeface="+mn-lt"/>
              </a:rPr>
              <a:t>E</a:t>
            </a:r>
            <a:r>
              <a:rPr lang="es-ES" sz="1400" dirty="0" smtClean="0">
                <a:latin typeface="+mn-lt"/>
              </a:rPr>
              <a:t>mpleo </a:t>
            </a:r>
          </a:p>
          <a:p>
            <a:pPr marL="742950" lvl="1" indent="-285750">
              <a:buFont typeface="Arial" pitchFamily="34" charset="0"/>
              <a:buChar char="•"/>
            </a:pPr>
            <a:r>
              <a:rPr lang="es-ES" sz="1400" dirty="0">
                <a:latin typeface="+mn-lt"/>
              </a:rPr>
              <a:t>T</a:t>
            </a:r>
            <a:r>
              <a:rPr lang="es-ES" sz="1400" dirty="0" smtClean="0">
                <a:latin typeface="+mn-lt"/>
              </a:rPr>
              <a:t>ejido </a:t>
            </a:r>
            <a:r>
              <a:rPr lang="es-ES" sz="1400" dirty="0">
                <a:latin typeface="+mn-lt"/>
              </a:rPr>
              <a:t>industrial de </a:t>
            </a:r>
            <a:r>
              <a:rPr lang="es-ES" sz="1400" dirty="0" smtClean="0">
                <a:latin typeface="+mn-lt"/>
              </a:rPr>
              <a:t>calidad</a:t>
            </a:r>
          </a:p>
          <a:p>
            <a:pPr marL="742950" lvl="1" indent="-285750">
              <a:buFont typeface="Arial" pitchFamily="34" charset="0"/>
              <a:buChar char="•"/>
            </a:pPr>
            <a:r>
              <a:rPr lang="es-ES" sz="1400" dirty="0">
                <a:latin typeface="+mn-lt"/>
              </a:rPr>
              <a:t>E</a:t>
            </a:r>
            <a:r>
              <a:rPr lang="es-ES" sz="1400" dirty="0" smtClean="0">
                <a:latin typeface="+mn-lt"/>
              </a:rPr>
              <a:t>ficiencia energética</a:t>
            </a:r>
          </a:p>
          <a:p>
            <a:pPr marL="742950" lvl="1" indent="-285750">
              <a:buFont typeface="Arial" pitchFamily="34" charset="0"/>
              <a:buChar char="•"/>
            </a:pPr>
            <a:r>
              <a:rPr lang="es-ES" sz="1400" dirty="0" smtClean="0">
                <a:latin typeface="+mn-lt"/>
              </a:rPr>
              <a:t>Sostenibilidad</a:t>
            </a:r>
          </a:p>
        </p:txBody>
      </p:sp>
      <p:sp>
        <p:nvSpPr>
          <p:cNvPr id="4" name="3 Marcador de número de diapositiva"/>
          <p:cNvSpPr>
            <a:spLocks noGrp="1"/>
          </p:cNvSpPr>
          <p:nvPr>
            <p:ph type="sldNum" sz="quarter" idx="10"/>
          </p:nvPr>
        </p:nvSpPr>
        <p:spPr/>
        <p:txBody>
          <a:bodyPr/>
          <a:lstStyle/>
          <a:p>
            <a:pPr>
              <a:defRPr/>
            </a:pPr>
            <a:r>
              <a:rPr lang="es-ES" dirty="0" smtClean="0"/>
              <a:t>4</a:t>
            </a:r>
            <a:endParaRPr lang="es-ES" dirty="0"/>
          </a:p>
        </p:txBody>
      </p:sp>
    </p:spTree>
    <p:extLst>
      <p:ext uri="{BB962C8B-B14F-4D97-AF65-F5344CB8AC3E}">
        <p14:creationId xmlns:p14="http://schemas.microsoft.com/office/powerpoint/2010/main" xmlns="" val="38271777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bwMode="auto">
          <a:xfrm>
            <a:off x="539334" y="5786134"/>
            <a:ext cx="8294076" cy="811218"/>
          </a:xfrm>
          <a:prstGeom prst="rect">
            <a:avLst/>
          </a:prstGeom>
          <a:solidFill>
            <a:schemeClr val="accent3">
              <a:lumMod val="60000"/>
              <a:lumOff val="40000"/>
            </a:schemeClr>
          </a:solid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algn="ctr">
              <a:spcBef>
                <a:spcPts val="500"/>
              </a:spcBef>
            </a:pPr>
            <a:r>
              <a:rPr lang="en-US" dirty="0" smtClean="0">
                <a:latin typeface="+mn-lt"/>
              </a:rPr>
              <a:t>Ante </a:t>
            </a:r>
            <a:r>
              <a:rPr lang="en-US" dirty="0" err="1" smtClean="0">
                <a:latin typeface="+mn-lt"/>
              </a:rPr>
              <a:t>esta</a:t>
            </a:r>
            <a:r>
              <a:rPr lang="en-US" dirty="0" smtClean="0">
                <a:latin typeface="+mn-lt"/>
              </a:rPr>
              <a:t> </a:t>
            </a:r>
            <a:r>
              <a:rPr lang="en-US" dirty="0" err="1" smtClean="0">
                <a:latin typeface="+mn-lt"/>
              </a:rPr>
              <a:t>realidad</a:t>
            </a:r>
            <a:r>
              <a:rPr lang="en-US" dirty="0" smtClean="0">
                <a:latin typeface="+mn-lt"/>
              </a:rPr>
              <a:t>, </a:t>
            </a:r>
            <a:r>
              <a:rPr lang="en-US" dirty="0" err="1" smtClean="0">
                <a:latin typeface="+mn-lt"/>
              </a:rPr>
              <a:t>es</a:t>
            </a:r>
            <a:r>
              <a:rPr lang="en-US" dirty="0" smtClean="0">
                <a:latin typeface="+mn-lt"/>
              </a:rPr>
              <a:t> </a:t>
            </a:r>
            <a:r>
              <a:rPr lang="en-US" dirty="0" err="1" smtClean="0">
                <a:latin typeface="+mn-lt"/>
              </a:rPr>
              <a:t>necesario</a:t>
            </a:r>
            <a:r>
              <a:rPr lang="en-US" dirty="0" smtClean="0">
                <a:latin typeface="+mn-lt"/>
              </a:rPr>
              <a:t> </a:t>
            </a:r>
            <a:r>
              <a:rPr lang="en-US" dirty="0">
                <a:latin typeface="+mn-lt"/>
              </a:rPr>
              <a:t>un </a:t>
            </a:r>
            <a:r>
              <a:rPr lang="en-US" dirty="0" err="1">
                <a:latin typeface="+mn-lt"/>
              </a:rPr>
              <a:t>enfoque</a:t>
            </a:r>
            <a:r>
              <a:rPr lang="en-US" dirty="0">
                <a:latin typeface="+mn-lt"/>
              </a:rPr>
              <a:t> </a:t>
            </a:r>
            <a:r>
              <a:rPr lang="en-US" dirty="0" err="1" smtClean="0">
                <a:latin typeface="+mn-lt"/>
              </a:rPr>
              <a:t>nuevo</a:t>
            </a:r>
            <a:endParaRPr lang="es-ES" b="1" dirty="0">
              <a:solidFill>
                <a:srgbClr val="000000"/>
              </a:solidFill>
              <a:latin typeface="+mn-lt"/>
            </a:endParaRPr>
          </a:p>
        </p:txBody>
      </p:sp>
      <p:sp>
        <p:nvSpPr>
          <p:cNvPr id="6" name="5 Rectángulo redondeado"/>
          <p:cNvSpPr/>
          <p:nvPr/>
        </p:nvSpPr>
        <p:spPr bwMode="auto">
          <a:xfrm>
            <a:off x="807782" y="1004610"/>
            <a:ext cx="4000044" cy="2352382"/>
          </a:xfrm>
          <a:prstGeom prst="roundRect">
            <a:avLst/>
          </a:prstGeom>
          <a:solidFill>
            <a:schemeClr val="bg1"/>
          </a:solidFill>
          <a:ln w="25400" cap="flat" cmpd="sng" algn="ctr">
            <a:solidFill>
              <a:srgbClr val="C0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171450" indent="-171450" algn="just">
              <a:lnSpc>
                <a:spcPts val="2100"/>
              </a:lnSpc>
              <a:buFont typeface="Arial" pitchFamily="34" charset="0"/>
              <a:buChar char="•"/>
            </a:pPr>
            <a:r>
              <a:rPr lang="es-ES" sz="1200" dirty="0" smtClean="0">
                <a:latin typeface="+mn-lt"/>
              </a:rPr>
              <a:t>Mercados </a:t>
            </a:r>
            <a:r>
              <a:rPr lang="es-ES" sz="1200" b="1" dirty="0">
                <a:latin typeface="+mn-lt"/>
              </a:rPr>
              <a:t>emisores</a:t>
            </a:r>
            <a:r>
              <a:rPr lang="es-ES" sz="1200" dirty="0">
                <a:latin typeface="+mn-lt"/>
              </a:rPr>
              <a:t> turísticos </a:t>
            </a:r>
            <a:r>
              <a:rPr lang="es-ES" sz="1200" b="1" dirty="0" smtClean="0">
                <a:latin typeface="+mn-lt"/>
              </a:rPr>
              <a:t>emergentes</a:t>
            </a:r>
          </a:p>
          <a:p>
            <a:pPr marL="171450" indent="-171450" algn="just">
              <a:lnSpc>
                <a:spcPts val="2100"/>
              </a:lnSpc>
              <a:buFont typeface="Arial" pitchFamily="34" charset="0"/>
              <a:buChar char="•"/>
            </a:pPr>
            <a:r>
              <a:rPr lang="es-ES" sz="1200" dirty="0" smtClean="0">
                <a:latin typeface="+mn-lt"/>
              </a:rPr>
              <a:t>Demanda </a:t>
            </a:r>
            <a:r>
              <a:rPr lang="es-ES" sz="1200" dirty="0">
                <a:latin typeface="+mn-lt"/>
              </a:rPr>
              <a:t>sensible </a:t>
            </a:r>
            <a:r>
              <a:rPr lang="es-ES" sz="1200" b="1" dirty="0" smtClean="0">
                <a:latin typeface="+mn-lt"/>
              </a:rPr>
              <a:t>nuevos atributos </a:t>
            </a:r>
            <a:r>
              <a:rPr lang="es-ES" sz="1200" dirty="0" smtClean="0">
                <a:latin typeface="+mn-lt"/>
              </a:rPr>
              <a:t>(medio ambiente, salud, bienestar…)</a:t>
            </a:r>
          </a:p>
          <a:p>
            <a:pPr marL="171450" indent="-171450" algn="just">
              <a:lnSpc>
                <a:spcPts val="2100"/>
              </a:lnSpc>
              <a:buFont typeface="Arial" pitchFamily="34" charset="0"/>
              <a:buChar char="•"/>
            </a:pPr>
            <a:r>
              <a:rPr lang="es-ES" sz="1200" dirty="0" smtClean="0">
                <a:latin typeface="+mn-lt"/>
              </a:rPr>
              <a:t>Amplia gama de intermediarios dispuestos a situar </a:t>
            </a:r>
            <a:r>
              <a:rPr lang="es-ES" sz="1200" b="1" dirty="0" smtClean="0">
                <a:latin typeface="+mn-lt"/>
              </a:rPr>
              <a:t>productos diferenciados</a:t>
            </a:r>
          </a:p>
          <a:p>
            <a:pPr marL="171450" indent="-171450" algn="just">
              <a:lnSpc>
                <a:spcPts val="2100"/>
              </a:lnSpc>
              <a:buFont typeface="Arial" pitchFamily="34" charset="0"/>
              <a:buChar char="•"/>
            </a:pPr>
            <a:r>
              <a:rPr lang="es-ES" sz="1200" dirty="0" smtClean="0">
                <a:latin typeface="+mn-lt"/>
              </a:rPr>
              <a:t>Turismo </a:t>
            </a:r>
            <a:r>
              <a:rPr lang="es-ES" sz="1200" dirty="0">
                <a:latin typeface="+mn-lt"/>
              </a:rPr>
              <a:t>como </a:t>
            </a:r>
            <a:r>
              <a:rPr lang="es-ES" sz="1200" b="1" dirty="0">
                <a:latin typeface="+mn-lt"/>
              </a:rPr>
              <a:t>sector estratégico en la </a:t>
            </a:r>
            <a:r>
              <a:rPr lang="es-ES" sz="1200" b="1" dirty="0" smtClean="0">
                <a:latin typeface="+mn-lt"/>
              </a:rPr>
              <a:t>UE</a:t>
            </a:r>
          </a:p>
          <a:p>
            <a:pPr marL="171450" indent="-171450" algn="just">
              <a:lnSpc>
                <a:spcPts val="2100"/>
              </a:lnSpc>
              <a:buFont typeface="Arial" pitchFamily="34" charset="0"/>
              <a:buChar char="•"/>
            </a:pPr>
            <a:r>
              <a:rPr lang="es-ES" sz="1200" b="1" dirty="0" smtClean="0">
                <a:latin typeface="+mn-lt"/>
              </a:rPr>
              <a:t>Apoyo institucional </a:t>
            </a:r>
            <a:r>
              <a:rPr lang="es-ES" sz="1200" dirty="0" smtClean="0">
                <a:latin typeface="+mn-lt"/>
              </a:rPr>
              <a:t>de la UE</a:t>
            </a:r>
          </a:p>
        </p:txBody>
      </p:sp>
      <p:sp>
        <p:nvSpPr>
          <p:cNvPr id="7" name="6 Rectángulo redondeado"/>
          <p:cNvSpPr/>
          <p:nvPr/>
        </p:nvSpPr>
        <p:spPr bwMode="auto">
          <a:xfrm>
            <a:off x="4960856" y="1004610"/>
            <a:ext cx="4000044" cy="2352382"/>
          </a:xfrm>
          <a:prstGeom prst="roundRect">
            <a:avLst/>
          </a:prstGeom>
          <a:solidFill>
            <a:schemeClr val="bg1"/>
          </a:solidFill>
          <a:ln w="25400" cap="flat" cmpd="sng" algn="ctr">
            <a:solidFill>
              <a:srgbClr val="C0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171450" indent="-171450" algn="just">
              <a:lnSpc>
                <a:spcPts val="2100"/>
              </a:lnSpc>
              <a:buFont typeface="Arial" pitchFamily="34" charset="0"/>
              <a:buChar char="•"/>
            </a:pPr>
            <a:r>
              <a:rPr lang="es-ES" sz="1200" dirty="0" smtClean="0">
                <a:latin typeface="+mn-lt"/>
              </a:rPr>
              <a:t>Acentuación de la </a:t>
            </a:r>
            <a:r>
              <a:rPr lang="es-ES" sz="1200" b="1" dirty="0" smtClean="0">
                <a:latin typeface="+mn-lt"/>
              </a:rPr>
              <a:t>crisis económica </a:t>
            </a:r>
            <a:r>
              <a:rPr lang="es-ES" sz="1200" dirty="0" smtClean="0">
                <a:latin typeface="+mn-lt"/>
              </a:rPr>
              <a:t>en Europa</a:t>
            </a:r>
          </a:p>
          <a:p>
            <a:pPr marL="171450" indent="-171450" algn="just">
              <a:lnSpc>
                <a:spcPts val="2100"/>
              </a:lnSpc>
              <a:buFont typeface="Arial" pitchFamily="34" charset="0"/>
              <a:buChar char="•"/>
            </a:pPr>
            <a:r>
              <a:rPr lang="es-ES" sz="1200" dirty="0" smtClean="0">
                <a:latin typeface="+mn-lt"/>
              </a:rPr>
              <a:t>Amenaza de destinos del </a:t>
            </a:r>
            <a:r>
              <a:rPr lang="es-ES" sz="1200" b="1" dirty="0" smtClean="0">
                <a:latin typeface="+mn-lt"/>
              </a:rPr>
              <a:t>Arco Mediterráneo</a:t>
            </a:r>
          </a:p>
          <a:p>
            <a:pPr marL="171450" indent="-171450" algn="just">
              <a:lnSpc>
                <a:spcPts val="2100"/>
              </a:lnSpc>
              <a:buFont typeface="Arial" pitchFamily="34" charset="0"/>
              <a:buChar char="•"/>
            </a:pPr>
            <a:r>
              <a:rPr lang="es-ES" sz="1200" b="1" dirty="0" smtClean="0">
                <a:latin typeface="+mn-lt"/>
              </a:rPr>
              <a:t>Sobreoferta </a:t>
            </a:r>
            <a:r>
              <a:rPr lang="es-ES" sz="1200" dirty="0" smtClean="0">
                <a:latin typeface="+mn-lt"/>
              </a:rPr>
              <a:t>en el mercado</a:t>
            </a:r>
          </a:p>
          <a:p>
            <a:pPr marL="171450" indent="-171450" algn="just">
              <a:lnSpc>
                <a:spcPts val="2100"/>
              </a:lnSpc>
              <a:buFont typeface="Arial" pitchFamily="34" charset="0"/>
              <a:buChar char="•"/>
            </a:pPr>
            <a:r>
              <a:rPr lang="es-ES" sz="1200" dirty="0" smtClean="0">
                <a:latin typeface="+mn-lt"/>
              </a:rPr>
              <a:t>Incremento de </a:t>
            </a:r>
            <a:r>
              <a:rPr lang="es-ES" sz="1200" b="1" dirty="0" smtClean="0">
                <a:latin typeface="+mn-lt"/>
              </a:rPr>
              <a:t>precio del petróleo</a:t>
            </a:r>
            <a:endParaRPr lang="es-ES" sz="1200" dirty="0" smtClean="0">
              <a:latin typeface="+mn-lt"/>
            </a:endParaRPr>
          </a:p>
        </p:txBody>
      </p:sp>
      <p:sp>
        <p:nvSpPr>
          <p:cNvPr id="8" name="7 Rectángulo redondeado"/>
          <p:cNvSpPr/>
          <p:nvPr/>
        </p:nvSpPr>
        <p:spPr bwMode="auto">
          <a:xfrm>
            <a:off x="4984246" y="3717032"/>
            <a:ext cx="4000044" cy="2088232"/>
          </a:xfrm>
          <a:prstGeom prst="roundRect">
            <a:avLst/>
          </a:prstGeom>
          <a:solidFill>
            <a:schemeClr val="bg1"/>
          </a:solidFill>
          <a:ln w="25400" cap="flat" cmpd="sng" algn="ctr">
            <a:solidFill>
              <a:srgbClr val="C00000"/>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171450" indent="-171450" algn="just">
              <a:lnSpc>
                <a:spcPts val="2100"/>
              </a:lnSpc>
              <a:buFont typeface="Arial" pitchFamily="34" charset="0"/>
              <a:buChar char="•"/>
            </a:pPr>
            <a:r>
              <a:rPr lang="es-ES" sz="1200" b="1" dirty="0" smtClean="0">
                <a:latin typeface="+mn-lt"/>
              </a:rPr>
              <a:t>Pérdida en </a:t>
            </a:r>
            <a:r>
              <a:rPr lang="es-ES" sz="1200" b="1" dirty="0" err="1" smtClean="0">
                <a:latin typeface="+mn-lt"/>
              </a:rPr>
              <a:t>ranking</a:t>
            </a:r>
            <a:r>
              <a:rPr lang="es-ES" sz="1200" b="1" dirty="0" smtClean="0">
                <a:latin typeface="+mn-lt"/>
              </a:rPr>
              <a:t> </a:t>
            </a:r>
            <a:r>
              <a:rPr lang="es-ES" sz="1200" dirty="0">
                <a:latin typeface="+mn-lt"/>
              </a:rPr>
              <a:t>de la </a:t>
            </a:r>
            <a:r>
              <a:rPr lang="es-ES" sz="1200" b="1" dirty="0">
                <a:latin typeface="+mn-lt"/>
              </a:rPr>
              <a:t>marca </a:t>
            </a:r>
            <a:r>
              <a:rPr lang="es-ES" sz="1200" b="1" dirty="0" smtClean="0">
                <a:latin typeface="+mn-lt"/>
              </a:rPr>
              <a:t>país</a:t>
            </a:r>
          </a:p>
          <a:p>
            <a:pPr marL="171450" indent="-171450" algn="just">
              <a:lnSpc>
                <a:spcPts val="2100"/>
              </a:lnSpc>
              <a:buFont typeface="Arial" pitchFamily="34" charset="0"/>
              <a:buChar char="•"/>
            </a:pPr>
            <a:r>
              <a:rPr lang="es-ES" sz="1200" dirty="0">
                <a:latin typeface="+mn-lt"/>
              </a:rPr>
              <a:t>Poca </a:t>
            </a:r>
            <a:r>
              <a:rPr lang="es-ES" sz="1200" b="1" dirty="0">
                <a:latin typeface="+mn-lt"/>
              </a:rPr>
              <a:t>integración</a:t>
            </a:r>
            <a:r>
              <a:rPr lang="es-ES" sz="1200" dirty="0">
                <a:latin typeface="+mn-lt"/>
              </a:rPr>
              <a:t> entre el </a:t>
            </a:r>
            <a:r>
              <a:rPr lang="es-ES" sz="1200" b="1" dirty="0" smtClean="0">
                <a:latin typeface="+mn-lt"/>
              </a:rPr>
              <a:t>s. </a:t>
            </a:r>
            <a:r>
              <a:rPr lang="es-ES" sz="1200" b="1" dirty="0">
                <a:latin typeface="+mn-lt"/>
              </a:rPr>
              <a:t>público y privado </a:t>
            </a:r>
          </a:p>
          <a:p>
            <a:pPr marL="171450" indent="-171450" algn="just">
              <a:lnSpc>
                <a:spcPts val="2100"/>
              </a:lnSpc>
              <a:buFont typeface="Arial" pitchFamily="34" charset="0"/>
              <a:buChar char="•"/>
            </a:pPr>
            <a:r>
              <a:rPr lang="es-ES" sz="1200" dirty="0">
                <a:latin typeface="+mn-lt"/>
              </a:rPr>
              <a:t>Gran </a:t>
            </a:r>
            <a:r>
              <a:rPr lang="es-ES" sz="1200" b="1" dirty="0">
                <a:latin typeface="+mn-lt"/>
              </a:rPr>
              <a:t>heterogeneidad normativa</a:t>
            </a:r>
          </a:p>
          <a:p>
            <a:pPr marL="171450" indent="-171450" algn="just">
              <a:lnSpc>
                <a:spcPts val="2100"/>
              </a:lnSpc>
              <a:buFont typeface="Arial" pitchFamily="34" charset="0"/>
              <a:buChar char="•"/>
            </a:pPr>
            <a:r>
              <a:rPr lang="es-ES" sz="1200" b="1" dirty="0" smtClean="0">
                <a:latin typeface="+mn-lt"/>
              </a:rPr>
              <a:t>Reducción </a:t>
            </a:r>
            <a:r>
              <a:rPr lang="es-ES" sz="1200" b="1" dirty="0">
                <a:latin typeface="+mn-lt"/>
              </a:rPr>
              <a:t>o congelación </a:t>
            </a:r>
            <a:r>
              <a:rPr lang="es-ES" sz="1200" dirty="0">
                <a:latin typeface="+mn-lt"/>
              </a:rPr>
              <a:t>de </a:t>
            </a:r>
            <a:r>
              <a:rPr lang="es-ES" sz="1200" b="1" dirty="0">
                <a:latin typeface="+mn-lt"/>
              </a:rPr>
              <a:t>precios</a:t>
            </a:r>
            <a:r>
              <a:rPr lang="es-ES" sz="1200" dirty="0">
                <a:latin typeface="+mn-lt"/>
              </a:rPr>
              <a:t> en el turismo tradicional </a:t>
            </a:r>
          </a:p>
          <a:p>
            <a:pPr marL="171450" indent="-171450" algn="just">
              <a:lnSpc>
                <a:spcPts val="2100"/>
              </a:lnSpc>
              <a:buFont typeface="Arial" pitchFamily="34" charset="0"/>
              <a:buChar char="•"/>
            </a:pPr>
            <a:r>
              <a:rPr lang="es-ES" sz="1200" b="1" dirty="0" smtClean="0">
                <a:latin typeface="+mn-lt"/>
              </a:rPr>
              <a:t>Madurez del destino</a:t>
            </a:r>
            <a:r>
              <a:rPr lang="es-ES" sz="1200" dirty="0" smtClean="0">
                <a:latin typeface="+mn-lt"/>
              </a:rPr>
              <a:t>, </a:t>
            </a:r>
            <a:r>
              <a:rPr lang="es-ES" sz="1200" b="1" dirty="0" smtClean="0">
                <a:latin typeface="+mn-lt"/>
              </a:rPr>
              <a:t>estacionalidad</a:t>
            </a:r>
            <a:r>
              <a:rPr lang="es-ES" sz="1200" dirty="0" smtClean="0">
                <a:latin typeface="+mn-lt"/>
              </a:rPr>
              <a:t> de la demanda </a:t>
            </a:r>
            <a:r>
              <a:rPr lang="es-ES" sz="1200" dirty="0">
                <a:latin typeface="+mn-lt"/>
              </a:rPr>
              <a:t>y </a:t>
            </a:r>
            <a:r>
              <a:rPr lang="es-ES" sz="1200" b="1" dirty="0" smtClean="0">
                <a:latin typeface="+mn-lt"/>
              </a:rPr>
              <a:t>temporalidad </a:t>
            </a:r>
            <a:r>
              <a:rPr lang="es-ES" sz="1200" dirty="0" smtClean="0">
                <a:latin typeface="+mn-lt"/>
              </a:rPr>
              <a:t>del empleo</a:t>
            </a:r>
            <a:endParaRPr lang="es-ES" sz="1200" dirty="0">
              <a:latin typeface="+mn-lt"/>
            </a:endParaRPr>
          </a:p>
        </p:txBody>
      </p:sp>
      <p:sp>
        <p:nvSpPr>
          <p:cNvPr id="9" name="8 Rectángulo redondeado"/>
          <p:cNvSpPr/>
          <p:nvPr/>
        </p:nvSpPr>
        <p:spPr bwMode="auto">
          <a:xfrm>
            <a:off x="807782" y="3717032"/>
            <a:ext cx="4000044" cy="2088232"/>
          </a:xfrm>
          <a:prstGeom prst="roundRect">
            <a:avLst/>
          </a:prstGeom>
          <a:solidFill>
            <a:schemeClr val="bg1"/>
          </a:solidFill>
          <a:ln w="25400" cap="flat" cmpd="sng" algn="ctr">
            <a:solidFill>
              <a:srgbClr val="C0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171450" indent="-171450" algn="just">
              <a:lnSpc>
                <a:spcPts val="2100"/>
              </a:lnSpc>
              <a:buFont typeface="Arial" pitchFamily="34" charset="0"/>
              <a:buChar char="•"/>
            </a:pPr>
            <a:r>
              <a:rPr lang="es-ES" sz="1100" dirty="0">
                <a:latin typeface="+mn-lt"/>
              </a:rPr>
              <a:t>Alta </a:t>
            </a:r>
            <a:r>
              <a:rPr lang="es-ES" sz="1100" b="1" dirty="0">
                <a:latin typeface="+mn-lt"/>
              </a:rPr>
              <a:t>notoriedad</a:t>
            </a:r>
            <a:r>
              <a:rPr lang="es-ES" sz="1100" dirty="0">
                <a:latin typeface="+mn-lt"/>
              </a:rPr>
              <a:t> de la </a:t>
            </a:r>
            <a:r>
              <a:rPr lang="es-ES" sz="1100" b="1" dirty="0">
                <a:latin typeface="+mn-lt"/>
              </a:rPr>
              <a:t>marca turística </a:t>
            </a:r>
            <a:r>
              <a:rPr lang="es-ES" sz="1100" b="1" dirty="0" smtClean="0">
                <a:latin typeface="+mn-lt"/>
              </a:rPr>
              <a:t>España</a:t>
            </a:r>
          </a:p>
          <a:p>
            <a:pPr marL="171450" indent="-171450" algn="just">
              <a:lnSpc>
                <a:spcPts val="2100"/>
              </a:lnSpc>
              <a:buFont typeface="Arial" pitchFamily="34" charset="0"/>
              <a:buChar char="•"/>
            </a:pPr>
            <a:r>
              <a:rPr lang="es-ES" sz="1100" b="1" dirty="0">
                <a:latin typeface="+mn-lt"/>
              </a:rPr>
              <a:t>Alto grado de fidelización </a:t>
            </a:r>
            <a:r>
              <a:rPr lang="es-ES" sz="1100" dirty="0">
                <a:latin typeface="+mn-lt"/>
              </a:rPr>
              <a:t>en mercados europeos </a:t>
            </a:r>
            <a:r>
              <a:rPr lang="es-ES" sz="1100" dirty="0" smtClean="0">
                <a:latin typeface="+mn-lt"/>
              </a:rPr>
              <a:t>tradicionales</a:t>
            </a:r>
          </a:p>
          <a:p>
            <a:pPr marL="171450" indent="-171450" algn="just">
              <a:lnSpc>
                <a:spcPts val="2100"/>
              </a:lnSpc>
              <a:buFont typeface="Arial" pitchFamily="34" charset="0"/>
              <a:buChar char="•"/>
            </a:pPr>
            <a:r>
              <a:rPr lang="es-ES" sz="1100" dirty="0" smtClean="0">
                <a:latin typeface="+mn-lt"/>
              </a:rPr>
              <a:t>Incremento de </a:t>
            </a:r>
            <a:r>
              <a:rPr lang="es-ES" sz="1100" b="1" dirty="0" smtClean="0">
                <a:latin typeface="+mn-lt"/>
              </a:rPr>
              <a:t>turismo residencial</a:t>
            </a:r>
          </a:p>
          <a:p>
            <a:pPr marL="171450" indent="-171450" algn="just">
              <a:lnSpc>
                <a:spcPts val="2100"/>
              </a:lnSpc>
              <a:buFont typeface="Arial" pitchFamily="34" charset="0"/>
              <a:buChar char="•"/>
            </a:pPr>
            <a:r>
              <a:rPr lang="es-ES" sz="1100" dirty="0" smtClean="0">
                <a:latin typeface="+mn-lt"/>
              </a:rPr>
              <a:t>Gran </a:t>
            </a:r>
            <a:r>
              <a:rPr lang="es-ES" sz="1100" b="1" dirty="0" smtClean="0">
                <a:latin typeface="+mn-lt"/>
              </a:rPr>
              <a:t>diversidad y variedad </a:t>
            </a:r>
            <a:r>
              <a:rPr lang="es-ES" sz="1100" dirty="0" smtClean="0">
                <a:latin typeface="+mn-lt"/>
              </a:rPr>
              <a:t>de recursos</a:t>
            </a:r>
          </a:p>
          <a:p>
            <a:pPr marL="171450" indent="-171450" algn="just">
              <a:lnSpc>
                <a:spcPts val="2100"/>
              </a:lnSpc>
              <a:buFont typeface="Arial" pitchFamily="34" charset="0"/>
              <a:buChar char="•"/>
            </a:pPr>
            <a:r>
              <a:rPr lang="es-ES" sz="1100" b="1" dirty="0" smtClean="0">
                <a:latin typeface="+mn-lt"/>
              </a:rPr>
              <a:t>Seguridad</a:t>
            </a:r>
            <a:r>
              <a:rPr lang="es-ES" sz="1100" dirty="0" smtClean="0">
                <a:latin typeface="+mn-lt"/>
              </a:rPr>
              <a:t> y </a:t>
            </a:r>
            <a:r>
              <a:rPr lang="es-ES" sz="1100" b="1" dirty="0" smtClean="0">
                <a:latin typeface="+mn-lt"/>
              </a:rPr>
              <a:t>Servicios Sanitarios </a:t>
            </a:r>
            <a:r>
              <a:rPr lang="es-ES" sz="1100" dirty="0" smtClean="0">
                <a:latin typeface="+mn-lt"/>
              </a:rPr>
              <a:t>de primer orden frente a </a:t>
            </a:r>
            <a:r>
              <a:rPr lang="es-ES" sz="1100" smtClean="0">
                <a:latin typeface="+mn-lt"/>
              </a:rPr>
              <a:t>cualquier eventualidad </a:t>
            </a:r>
            <a:endParaRPr lang="es-ES" sz="1100" dirty="0" smtClean="0">
              <a:latin typeface="+mn-lt"/>
            </a:endParaRPr>
          </a:p>
        </p:txBody>
      </p:sp>
      <p:sp>
        <p:nvSpPr>
          <p:cNvPr id="12" name="2 Marcador de contenido"/>
          <p:cNvSpPr>
            <a:spLocks noGrp="1"/>
          </p:cNvSpPr>
          <p:nvPr>
            <p:ph idx="1"/>
          </p:nvPr>
        </p:nvSpPr>
        <p:spPr>
          <a:xfrm>
            <a:off x="925537" y="629960"/>
            <a:ext cx="3286423" cy="374650"/>
          </a:xfrm>
        </p:spPr>
        <p:txBody>
          <a:bodyPr/>
          <a:lstStyle/>
          <a:p>
            <a:r>
              <a:rPr lang="es-ES" b="1" i="1" dirty="0" smtClean="0"/>
              <a:t>Presenta oportunidades</a:t>
            </a:r>
            <a:endParaRPr lang="en-US" dirty="0"/>
          </a:p>
        </p:txBody>
      </p:sp>
      <p:sp>
        <p:nvSpPr>
          <p:cNvPr id="13" name="2 Marcador de contenido"/>
          <p:cNvSpPr txBox="1">
            <a:spLocks/>
          </p:cNvSpPr>
          <p:nvPr/>
        </p:nvSpPr>
        <p:spPr bwMode="auto">
          <a:xfrm>
            <a:off x="5078611" y="644570"/>
            <a:ext cx="3286423" cy="374650"/>
          </a:xfrm>
          <a:prstGeom prst="rect">
            <a:avLst/>
          </a:prstGeom>
          <a:noFill/>
          <a:ln w="1587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r>
              <a:rPr lang="es-ES" b="1" i="1" dirty="0" smtClean="0"/>
              <a:t>También amenazas</a:t>
            </a:r>
          </a:p>
          <a:p>
            <a:endParaRPr lang="en-US" dirty="0"/>
          </a:p>
        </p:txBody>
      </p:sp>
      <p:sp>
        <p:nvSpPr>
          <p:cNvPr id="14" name="2 Marcador de contenido"/>
          <p:cNvSpPr txBox="1">
            <a:spLocks/>
          </p:cNvSpPr>
          <p:nvPr/>
        </p:nvSpPr>
        <p:spPr bwMode="auto">
          <a:xfrm>
            <a:off x="971600" y="3356992"/>
            <a:ext cx="3286423" cy="374650"/>
          </a:xfrm>
          <a:prstGeom prst="rect">
            <a:avLst/>
          </a:prstGeom>
          <a:noFill/>
          <a:ln w="1587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r>
              <a:rPr lang="es-ES" b="1" i="1" dirty="0" smtClean="0"/>
              <a:t>Tenemos fortalezas</a:t>
            </a:r>
          </a:p>
          <a:p>
            <a:endParaRPr lang="en-US" dirty="0"/>
          </a:p>
        </p:txBody>
      </p:sp>
      <p:sp>
        <p:nvSpPr>
          <p:cNvPr id="15" name="2 Marcador de contenido"/>
          <p:cNvSpPr txBox="1">
            <a:spLocks/>
          </p:cNvSpPr>
          <p:nvPr/>
        </p:nvSpPr>
        <p:spPr bwMode="auto">
          <a:xfrm>
            <a:off x="5124674" y="3356992"/>
            <a:ext cx="3286423" cy="374650"/>
          </a:xfrm>
          <a:prstGeom prst="rect">
            <a:avLst/>
          </a:prstGeom>
          <a:noFill/>
          <a:ln w="1587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r>
              <a:rPr lang="es-ES" b="1" i="1" dirty="0" smtClean="0"/>
              <a:t>También debilidades</a:t>
            </a:r>
            <a:endParaRPr lang="en-US" dirty="0"/>
          </a:p>
        </p:txBody>
      </p:sp>
      <p:sp>
        <p:nvSpPr>
          <p:cNvPr id="17" name="8 Título"/>
          <p:cNvSpPr>
            <a:spLocks noGrp="1"/>
          </p:cNvSpPr>
          <p:nvPr>
            <p:ph type="title"/>
          </p:nvPr>
        </p:nvSpPr>
        <p:spPr>
          <a:xfrm>
            <a:off x="900113" y="90488"/>
            <a:ext cx="2879799" cy="576262"/>
          </a:xfrm>
        </p:spPr>
        <p:txBody>
          <a:bodyPr/>
          <a:lstStyle/>
          <a:p>
            <a:pPr eaLnBrk="1" hangingPunct="1"/>
            <a:r>
              <a:rPr lang="es-ES" sz="2400" dirty="0" smtClean="0"/>
              <a:t>4. Diagnóstico </a:t>
            </a:r>
          </a:p>
        </p:txBody>
      </p:sp>
      <p:sp>
        <p:nvSpPr>
          <p:cNvPr id="2" name="1 Flecha derecha"/>
          <p:cNvSpPr/>
          <p:nvPr/>
        </p:nvSpPr>
        <p:spPr bwMode="auto">
          <a:xfrm>
            <a:off x="3275856" y="182571"/>
            <a:ext cx="720080" cy="366109"/>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S" sz="2000" b="0" i="0" u="none" strike="noStrike" cap="none" normalizeH="0" baseline="0" smtClean="0">
              <a:ln>
                <a:noFill/>
              </a:ln>
              <a:solidFill>
                <a:schemeClr val="tx1"/>
              </a:solidFill>
              <a:effectLst/>
              <a:latin typeface="Arial" charset="0"/>
            </a:endParaRPr>
          </a:p>
        </p:txBody>
      </p:sp>
      <p:sp>
        <p:nvSpPr>
          <p:cNvPr id="16" name="8 Título"/>
          <p:cNvSpPr txBox="1">
            <a:spLocks/>
          </p:cNvSpPr>
          <p:nvPr/>
        </p:nvSpPr>
        <p:spPr bwMode="auto">
          <a:xfrm>
            <a:off x="3996434" y="104592"/>
            <a:ext cx="2074086" cy="5762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80000"/>
              </a:lnSpc>
              <a:spcBef>
                <a:spcPct val="0"/>
              </a:spcBef>
              <a:spcAft>
                <a:spcPct val="0"/>
              </a:spcAft>
              <a:defRPr sz="2800">
                <a:solidFill>
                  <a:schemeClr val="tx1"/>
                </a:solidFill>
                <a:latin typeface="+mj-lt"/>
                <a:ea typeface="+mj-ea"/>
                <a:cs typeface="+mj-cs"/>
              </a:defRPr>
            </a:lvl1pPr>
            <a:lvl2pPr algn="l" rtl="0" eaLnBrk="0" fontAlgn="base" hangingPunct="0">
              <a:lnSpc>
                <a:spcPct val="80000"/>
              </a:lnSpc>
              <a:spcBef>
                <a:spcPct val="0"/>
              </a:spcBef>
              <a:spcAft>
                <a:spcPct val="0"/>
              </a:spcAft>
              <a:defRPr sz="2800">
                <a:solidFill>
                  <a:schemeClr val="tx1"/>
                </a:solidFill>
                <a:latin typeface="Verdana" pitchFamily="34" charset="0"/>
              </a:defRPr>
            </a:lvl2pPr>
            <a:lvl3pPr algn="l" rtl="0" eaLnBrk="0" fontAlgn="base" hangingPunct="0">
              <a:lnSpc>
                <a:spcPct val="80000"/>
              </a:lnSpc>
              <a:spcBef>
                <a:spcPct val="0"/>
              </a:spcBef>
              <a:spcAft>
                <a:spcPct val="0"/>
              </a:spcAft>
              <a:defRPr sz="2800">
                <a:solidFill>
                  <a:schemeClr val="tx1"/>
                </a:solidFill>
                <a:latin typeface="Verdana" pitchFamily="34" charset="0"/>
              </a:defRPr>
            </a:lvl3pPr>
            <a:lvl4pPr algn="l" rtl="0" eaLnBrk="0" fontAlgn="base" hangingPunct="0">
              <a:lnSpc>
                <a:spcPct val="80000"/>
              </a:lnSpc>
              <a:spcBef>
                <a:spcPct val="0"/>
              </a:spcBef>
              <a:spcAft>
                <a:spcPct val="0"/>
              </a:spcAft>
              <a:defRPr sz="2800">
                <a:solidFill>
                  <a:schemeClr val="tx1"/>
                </a:solidFill>
                <a:latin typeface="Verdana" pitchFamily="34" charset="0"/>
              </a:defRPr>
            </a:lvl4pPr>
            <a:lvl5pPr algn="l" rtl="0" eaLnBrk="0" fontAlgn="base" hangingPunct="0">
              <a:lnSpc>
                <a:spcPct val="80000"/>
              </a:lnSpc>
              <a:spcBef>
                <a:spcPct val="0"/>
              </a:spcBef>
              <a:spcAft>
                <a:spcPct val="0"/>
              </a:spcAft>
              <a:defRPr sz="2800">
                <a:solidFill>
                  <a:schemeClr val="tx1"/>
                </a:solidFill>
                <a:latin typeface="Verdana" pitchFamily="34" charset="0"/>
              </a:defRPr>
            </a:lvl5pPr>
            <a:lvl6pPr marL="457200" algn="l" rtl="0" fontAlgn="base">
              <a:lnSpc>
                <a:spcPct val="80000"/>
              </a:lnSpc>
              <a:spcBef>
                <a:spcPct val="0"/>
              </a:spcBef>
              <a:spcAft>
                <a:spcPct val="0"/>
              </a:spcAft>
              <a:defRPr sz="2800">
                <a:solidFill>
                  <a:schemeClr val="tx1"/>
                </a:solidFill>
                <a:latin typeface="Verdana" pitchFamily="34" charset="0"/>
              </a:defRPr>
            </a:lvl6pPr>
            <a:lvl7pPr marL="914400" algn="l" rtl="0" fontAlgn="base">
              <a:lnSpc>
                <a:spcPct val="80000"/>
              </a:lnSpc>
              <a:spcBef>
                <a:spcPct val="0"/>
              </a:spcBef>
              <a:spcAft>
                <a:spcPct val="0"/>
              </a:spcAft>
              <a:defRPr sz="2800">
                <a:solidFill>
                  <a:schemeClr val="tx1"/>
                </a:solidFill>
                <a:latin typeface="Verdana" pitchFamily="34" charset="0"/>
              </a:defRPr>
            </a:lvl7pPr>
            <a:lvl8pPr marL="1371600" algn="l" rtl="0" fontAlgn="base">
              <a:lnSpc>
                <a:spcPct val="80000"/>
              </a:lnSpc>
              <a:spcBef>
                <a:spcPct val="0"/>
              </a:spcBef>
              <a:spcAft>
                <a:spcPct val="0"/>
              </a:spcAft>
              <a:defRPr sz="2800">
                <a:solidFill>
                  <a:schemeClr val="tx1"/>
                </a:solidFill>
                <a:latin typeface="Verdana" pitchFamily="34" charset="0"/>
              </a:defRPr>
            </a:lvl8pPr>
            <a:lvl9pPr marL="1828800" algn="l" rtl="0" fontAlgn="base">
              <a:lnSpc>
                <a:spcPct val="80000"/>
              </a:lnSpc>
              <a:spcBef>
                <a:spcPct val="0"/>
              </a:spcBef>
              <a:spcAft>
                <a:spcPct val="0"/>
              </a:spcAft>
              <a:defRPr sz="2800">
                <a:solidFill>
                  <a:schemeClr val="tx1"/>
                </a:solidFill>
                <a:latin typeface="Verdana" pitchFamily="34" charset="0"/>
              </a:defRPr>
            </a:lvl9pPr>
          </a:lstStyle>
          <a:p>
            <a:pPr eaLnBrk="1" hangingPunct="1"/>
            <a:r>
              <a:rPr lang="es-ES" sz="2400" dirty="0" smtClean="0"/>
              <a:t>El Turismo: </a:t>
            </a:r>
          </a:p>
        </p:txBody>
      </p:sp>
      <p:sp>
        <p:nvSpPr>
          <p:cNvPr id="4" name="3 Marcador de número de diapositiva"/>
          <p:cNvSpPr>
            <a:spLocks noGrp="1"/>
          </p:cNvSpPr>
          <p:nvPr>
            <p:ph type="sldNum" sz="quarter" idx="10"/>
          </p:nvPr>
        </p:nvSpPr>
        <p:spPr/>
        <p:txBody>
          <a:bodyPr/>
          <a:lstStyle/>
          <a:p>
            <a:pPr>
              <a:defRPr/>
            </a:pPr>
            <a:r>
              <a:rPr lang="es-ES" dirty="0" smtClean="0"/>
              <a:t>5</a:t>
            </a:r>
            <a:endParaRPr lang="es-ES" dirty="0"/>
          </a:p>
        </p:txBody>
      </p:sp>
    </p:spTree>
    <p:extLst>
      <p:ext uri="{BB962C8B-B14F-4D97-AF65-F5344CB8AC3E}">
        <p14:creationId xmlns:p14="http://schemas.microsoft.com/office/powerpoint/2010/main" xmlns="" val="29656888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z="2400" dirty="0" smtClean="0"/>
              <a:t>5. </a:t>
            </a:r>
            <a:r>
              <a:rPr lang="en-US" sz="2400" dirty="0" err="1" smtClean="0"/>
              <a:t>Pilares</a:t>
            </a:r>
            <a:r>
              <a:rPr lang="en-US" sz="2400" dirty="0" smtClean="0"/>
              <a:t> del Plan</a:t>
            </a:r>
            <a:endParaRPr lang="en-US" sz="2400" dirty="0"/>
          </a:p>
        </p:txBody>
      </p:sp>
      <p:sp>
        <p:nvSpPr>
          <p:cNvPr id="3" name="2 Marcador de contenido"/>
          <p:cNvSpPr>
            <a:spLocks noGrp="1"/>
          </p:cNvSpPr>
          <p:nvPr>
            <p:ph idx="1"/>
          </p:nvPr>
        </p:nvSpPr>
        <p:spPr>
          <a:xfrm>
            <a:off x="900113" y="836712"/>
            <a:ext cx="7797800" cy="749300"/>
          </a:xfrm>
        </p:spPr>
        <p:txBody>
          <a:bodyPr/>
          <a:lstStyle/>
          <a:p>
            <a:pPr algn="ctr"/>
            <a:r>
              <a:rPr lang="es-ES" sz="2000" dirty="0"/>
              <a:t>El </a:t>
            </a:r>
            <a:r>
              <a:rPr lang="es-ES" sz="2000" b="1" dirty="0" smtClean="0"/>
              <a:t>Plan </a:t>
            </a:r>
            <a:r>
              <a:rPr lang="es-ES" sz="2000" dirty="0" smtClean="0"/>
              <a:t>se </a:t>
            </a:r>
            <a:r>
              <a:rPr lang="es-ES" sz="2000" dirty="0"/>
              <a:t>diseña </a:t>
            </a:r>
            <a:r>
              <a:rPr lang="es-ES" sz="2000" b="1" dirty="0"/>
              <a:t>conforme </a:t>
            </a:r>
            <a:r>
              <a:rPr lang="es-ES" sz="2000" b="1" dirty="0" smtClean="0"/>
              <a:t>a los siguientes pilares</a:t>
            </a:r>
            <a:r>
              <a:rPr lang="es-ES" sz="2000" dirty="0" smtClean="0"/>
              <a:t>:</a:t>
            </a:r>
            <a:endParaRPr lang="es-ES" sz="2000" dirty="0"/>
          </a:p>
          <a:p>
            <a:endParaRPr lang="en-US" dirty="0"/>
          </a:p>
        </p:txBody>
      </p:sp>
      <p:sp>
        <p:nvSpPr>
          <p:cNvPr id="4" name="3 Rectángulo"/>
          <p:cNvSpPr/>
          <p:nvPr/>
        </p:nvSpPr>
        <p:spPr>
          <a:xfrm>
            <a:off x="899592" y="1784025"/>
            <a:ext cx="7560840" cy="4093247"/>
          </a:xfrm>
          <a:prstGeom prst="rect">
            <a:avLst/>
          </a:prstGeom>
        </p:spPr>
        <p:txBody>
          <a:bodyPr/>
          <a:lstStyle/>
          <a:p>
            <a:pPr marL="342900" lvl="0" indent="-342900">
              <a:buFont typeface="Wingdings" pitchFamily="2" charset="2"/>
              <a:buChar char="Ø"/>
            </a:pPr>
            <a:r>
              <a:rPr lang="es-ES" sz="2400" b="1" i="1" dirty="0" smtClean="0">
                <a:solidFill>
                  <a:srgbClr val="C00000"/>
                </a:solidFill>
                <a:latin typeface="HelveticaNeueLT Pro 33 ThEx"/>
              </a:rPr>
              <a:t>Liderazgo del Gobierno de la Nación</a:t>
            </a:r>
          </a:p>
          <a:p>
            <a:pPr marL="342900" lvl="0" indent="-342900">
              <a:buFont typeface="Wingdings" pitchFamily="2" charset="2"/>
              <a:buChar char="Ø"/>
            </a:pPr>
            <a:endParaRPr lang="en-US" sz="2400" b="1" i="1" dirty="0" smtClean="0">
              <a:latin typeface="HelveticaNeueLT Pro 33 ThEx"/>
            </a:endParaRPr>
          </a:p>
          <a:p>
            <a:pPr marL="342900" lvl="0" indent="-342900">
              <a:buFont typeface="Wingdings" pitchFamily="2" charset="2"/>
              <a:buChar char="Ø"/>
            </a:pPr>
            <a:endParaRPr lang="en-US" sz="2400" b="1" i="1" dirty="0">
              <a:latin typeface="HelveticaNeueLT Pro 33 ThEx"/>
            </a:endParaRPr>
          </a:p>
          <a:p>
            <a:pPr marL="342900" lvl="0" indent="-342900">
              <a:buFont typeface="Wingdings" pitchFamily="2" charset="2"/>
              <a:buChar char="Ø"/>
            </a:pPr>
            <a:r>
              <a:rPr lang="es-ES" sz="2400" b="1" i="1" dirty="0" smtClean="0">
                <a:solidFill>
                  <a:srgbClr val="C00000"/>
                </a:solidFill>
                <a:latin typeface="HelveticaNeueLT Pro 33 ThEx"/>
              </a:rPr>
              <a:t>Marca España</a:t>
            </a:r>
            <a:endParaRPr lang="es-ES" sz="2400" i="1" dirty="0" smtClean="0">
              <a:solidFill>
                <a:srgbClr val="C00000"/>
              </a:solidFill>
              <a:latin typeface="HelveticaNeueLT Pro 33 ThEx"/>
            </a:endParaRPr>
          </a:p>
          <a:p>
            <a:pPr marL="342900" lvl="0" indent="-342900">
              <a:buFont typeface="Wingdings" pitchFamily="2" charset="2"/>
              <a:buChar char="Ø"/>
            </a:pPr>
            <a:endParaRPr lang="es-ES" sz="2400" i="1" dirty="0" smtClean="0">
              <a:latin typeface="HelveticaNeueLT Pro 33 ThEx"/>
            </a:endParaRPr>
          </a:p>
          <a:p>
            <a:pPr marL="342900" lvl="0" indent="-342900">
              <a:buFont typeface="Wingdings" pitchFamily="2" charset="2"/>
              <a:buChar char="Ø"/>
            </a:pPr>
            <a:endParaRPr lang="es-ES" sz="2400" i="1" dirty="0" smtClean="0">
              <a:latin typeface="HelveticaNeueLT Pro 33 ThEx"/>
            </a:endParaRPr>
          </a:p>
          <a:p>
            <a:pPr marL="342900" lvl="0" indent="-342900">
              <a:buFont typeface="Wingdings" pitchFamily="2" charset="2"/>
              <a:buChar char="Ø"/>
            </a:pPr>
            <a:r>
              <a:rPr lang="es-ES" sz="2400" b="1" i="1" dirty="0" smtClean="0">
                <a:solidFill>
                  <a:srgbClr val="C00000"/>
                </a:solidFill>
                <a:latin typeface="HelveticaNeueLT Pro 33 ThEx"/>
              </a:rPr>
              <a:t>Marco y estructura institucional para mejorar la competitividad empresarial</a:t>
            </a:r>
            <a:endParaRPr lang="es-ES" sz="2400" b="1" i="1" dirty="0">
              <a:solidFill>
                <a:srgbClr val="C00000"/>
              </a:solidFill>
              <a:latin typeface="HelveticaNeueLT Pro 33 ThEx"/>
            </a:endParaRPr>
          </a:p>
          <a:p>
            <a:pPr marL="342900" lvl="0" indent="-342900">
              <a:buFont typeface="Wingdings" pitchFamily="2" charset="2"/>
              <a:buChar char="Ø"/>
            </a:pPr>
            <a:endParaRPr lang="es-ES" sz="2400" dirty="0" smtClean="0">
              <a:latin typeface="HelveticaNeueLT Pro 33 ThEx"/>
            </a:endParaRPr>
          </a:p>
          <a:p>
            <a:pPr marL="342900" lvl="0" indent="-342900">
              <a:buFont typeface="Wingdings" pitchFamily="2" charset="2"/>
              <a:buChar char="Ø"/>
            </a:pPr>
            <a:endParaRPr lang="es-ES" sz="2400" dirty="0" smtClean="0">
              <a:latin typeface="HelveticaNeueLT Pro 33 ThEx"/>
            </a:endParaRPr>
          </a:p>
          <a:p>
            <a:pPr marL="342900" lvl="0" indent="-342900">
              <a:buFont typeface="Wingdings" pitchFamily="2" charset="2"/>
              <a:buChar char="Ø"/>
            </a:pPr>
            <a:r>
              <a:rPr lang="es-ES" sz="2400" b="1" i="1" dirty="0" smtClean="0">
                <a:solidFill>
                  <a:srgbClr val="C00000"/>
                </a:solidFill>
                <a:latin typeface="HelveticaNeueLT Pro 33 ThEx"/>
              </a:rPr>
              <a:t>Colaboración Público-Privada</a:t>
            </a:r>
          </a:p>
          <a:p>
            <a:pPr marL="342900" lvl="0" indent="-342900">
              <a:buFont typeface="Wingdings" pitchFamily="2" charset="2"/>
              <a:buChar char="Ø"/>
            </a:pPr>
            <a:endParaRPr lang="es-ES" sz="2400" dirty="0" smtClean="0">
              <a:latin typeface="HelveticaNeueLT Pro 33 ThEx"/>
            </a:endParaRPr>
          </a:p>
        </p:txBody>
      </p:sp>
      <p:sp>
        <p:nvSpPr>
          <p:cNvPr id="6" name="5 Marcador de número de diapositiva"/>
          <p:cNvSpPr>
            <a:spLocks noGrp="1"/>
          </p:cNvSpPr>
          <p:nvPr>
            <p:ph type="sldNum" sz="quarter" idx="10"/>
          </p:nvPr>
        </p:nvSpPr>
        <p:spPr/>
        <p:txBody>
          <a:bodyPr/>
          <a:lstStyle/>
          <a:p>
            <a:pPr>
              <a:defRPr/>
            </a:pPr>
            <a:r>
              <a:rPr lang="es-ES" dirty="0" smtClean="0"/>
              <a:t>6</a:t>
            </a:r>
            <a:endParaRPr lang="es-ES" dirty="0"/>
          </a:p>
        </p:txBody>
      </p:sp>
    </p:spTree>
    <p:extLst>
      <p:ext uri="{BB962C8B-B14F-4D97-AF65-F5344CB8AC3E}">
        <p14:creationId xmlns:p14="http://schemas.microsoft.com/office/powerpoint/2010/main" xmlns="" val="18607670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z="2400" dirty="0" smtClean="0"/>
              <a:t>6. ¿</a:t>
            </a:r>
            <a:r>
              <a:rPr lang="en-US" sz="2400" dirty="0" err="1" smtClean="0"/>
              <a:t>Por</a:t>
            </a:r>
            <a:r>
              <a:rPr lang="en-US" sz="2400" dirty="0" smtClean="0"/>
              <a:t> </a:t>
            </a:r>
            <a:r>
              <a:rPr lang="en-US" sz="2400" dirty="0" err="1" smtClean="0"/>
              <a:t>qué</a:t>
            </a:r>
            <a:r>
              <a:rPr lang="en-US" sz="2400" dirty="0" smtClean="0"/>
              <a:t> </a:t>
            </a:r>
            <a:r>
              <a:rPr lang="en-US" sz="2400" dirty="0" err="1" smtClean="0"/>
              <a:t>es</a:t>
            </a:r>
            <a:r>
              <a:rPr lang="en-US" sz="2400" dirty="0" smtClean="0"/>
              <a:t> </a:t>
            </a:r>
            <a:r>
              <a:rPr lang="en-US" sz="2400" dirty="0" err="1" smtClean="0"/>
              <a:t>diferente</a:t>
            </a:r>
            <a:r>
              <a:rPr lang="en-US" sz="2400" dirty="0" smtClean="0"/>
              <a:t> a </a:t>
            </a:r>
            <a:r>
              <a:rPr lang="en-US" sz="2400" dirty="0" err="1" smtClean="0"/>
              <a:t>otros</a:t>
            </a:r>
            <a:r>
              <a:rPr lang="en-US" sz="2400" dirty="0" smtClean="0"/>
              <a:t> planes?</a:t>
            </a:r>
            <a:endParaRPr lang="en-US" sz="2400" dirty="0"/>
          </a:p>
        </p:txBody>
      </p:sp>
      <p:sp>
        <p:nvSpPr>
          <p:cNvPr id="3" name="2 Marcador de contenido"/>
          <p:cNvSpPr>
            <a:spLocks noGrp="1"/>
          </p:cNvSpPr>
          <p:nvPr>
            <p:ph idx="1"/>
          </p:nvPr>
        </p:nvSpPr>
        <p:spPr/>
        <p:txBody>
          <a:bodyPr/>
          <a:lstStyle/>
          <a:p>
            <a:pPr algn="ctr"/>
            <a:r>
              <a:rPr lang="es-ES" sz="2000" dirty="0"/>
              <a:t>La </a:t>
            </a:r>
            <a:r>
              <a:rPr lang="es-ES" sz="2000" dirty="0" smtClean="0"/>
              <a:t>situación actual requiere de </a:t>
            </a:r>
            <a:r>
              <a:rPr lang="es-ES" sz="2000" dirty="0"/>
              <a:t>una </a:t>
            </a:r>
            <a:r>
              <a:rPr lang="es-ES" sz="2000" b="1" dirty="0"/>
              <a:t>actuación </a:t>
            </a:r>
            <a:r>
              <a:rPr lang="es-ES" sz="2000" b="1" dirty="0" smtClean="0"/>
              <a:t>distinta</a:t>
            </a:r>
            <a:r>
              <a:rPr lang="es-ES" sz="2000" dirty="0" smtClean="0"/>
              <a:t>. </a:t>
            </a:r>
          </a:p>
          <a:p>
            <a:pPr algn="ctr"/>
            <a:r>
              <a:rPr lang="es-ES" sz="2000" dirty="0" smtClean="0"/>
              <a:t>Por </a:t>
            </a:r>
            <a:r>
              <a:rPr lang="es-ES" sz="2000" dirty="0"/>
              <a:t>ello, el enfoque </a:t>
            </a:r>
            <a:r>
              <a:rPr lang="es-ES" sz="2000" dirty="0" smtClean="0"/>
              <a:t>del </a:t>
            </a:r>
            <a:r>
              <a:rPr lang="es-ES" sz="2000" dirty="0"/>
              <a:t>Plan </a:t>
            </a:r>
            <a:r>
              <a:rPr lang="es-ES" sz="2000" dirty="0" smtClean="0"/>
              <a:t>es:</a:t>
            </a:r>
            <a:endParaRPr lang="es-ES" sz="2000" dirty="0"/>
          </a:p>
        </p:txBody>
      </p:sp>
      <p:sp>
        <p:nvSpPr>
          <p:cNvPr id="7" name="6 Rectángulo"/>
          <p:cNvSpPr/>
          <p:nvPr/>
        </p:nvSpPr>
        <p:spPr>
          <a:xfrm>
            <a:off x="539552" y="2348880"/>
            <a:ext cx="8201151" cy="674031"/>
          </a:xfrm>
          <a:prstGeom prst="rect">
            <a:avLst/>
          </a:prstGeom>
        </p:spPr>
        <p:txBody>
          <a:bodyPr wrap="square">
            <a:noAutofit/>
          </a:bodyPr>
          <a:lstStyle/>
          <a:p>
            <a:pPr lvl="0" algn="ctr" defTabSz="533400">
              <a:lnSpc>
                <a:spcPct val="90000"/>
              </a:lnSpc>
              <a:spcBef>
                <a:spcPct val="0"/>
              </a:spcBef>
              <a:spcAft>
                <a:spcPct val="35000"/>
              </a:spcAft>
            </a:pPr>
            <a:r>
              <a:rPr lang="es-ES" sz="2400" b="1" i="1" dirty="0" smtClean="0">
                <a:solidFill>
                  <a:srgbClr val="C00000"/>
                </a:solidFill>
                <a:latin typeface="+mj-lt"/>
              </a:rPr>
              <a:t>Integral</a:t>
            </a:r>
            <a:r>
              <a:rPr lang="es-ES" b="1" dirty="0" smtClean="0">
                <a:latin typeface="+mj-lt"/>
              </a:rPr>
              <a:t>, </a:t>
            </a:r>
            <a:r>
              <a:rPr lang="es-ES" dirty="0" smtClean="0">
                <a:latin typeface="+mj-lt"/>
              </a:rPr>
              <a:t>porque el cambio de ciclo afecta </a:t>
            </a:r>
            <a:r>
              <a:rPr lang="es-ES" dirty="0">
                <a:latin typeface="+mj-lt"/>
              </a:rPr>
              <a:t>a todos los ámbitos de </a:t>
            </a:r>
            <a:r>
              <a:rPr lang="es-ES" dirty="0" smtClean="0">
                <a:latin typeface="+mj-lt"/>
              </a:rPr>
              <a:t>las AAPP </a:t>
            </a:r>
            <a:r>
              <a:rPr lang="es-ES" dirty="0">
                <a:latin typeface="+mj-lt"/>
              </a:rPr>
              <a:t>y el Sector </a:t>
            </a:r>
            <a:r>
              <a:rPr lang="es-ES" dirty="0" smtClean="0">
                <a:latin typeface="+mj-lt"/>
              </a:rPr>
              <a:t>Privado,</a:t>
            </a:r>
            <a:endParaRPr lang="es-ES" dirty="0">
              <a:latin typeface="+mj-lt"/>
            </a:endParaRPr>
          </a:p>
        </p:txBody>
      </p:sp>
      <p:sp>
        <p:nvSpPr>
          <p:cNvPr id="8" name="7 Rectángulo"/>
          <p:cNvSpPr/>
          <p:nvPr/>
        </p:nvSpPr>
        <p:spPr>
          <a:xfrm>
            <a:off x="979361" y="3209859"/>
            <a:ext cx="7841111" cy="674031"/>
          </a:xfrm>
          <a:prstGeom prst="rect">
            <a:avLst/>
          </a:prstGeom>
        </p:spPr>
        <p:txBody>
          <a:bodyPr wrap="square">
            <a:noAutofit/>
          </a:bodyPr>
          <a:lstStyle/>
          <a:p>
            <a:pPr lvl="0" algn="ctr" defTabSz="533400">
              <a:lnSpc>
                <a:spcPct val="90000"/>
              </a:lnSpc>
              <a:spcBef>
                <a:spcPct val="0"/>
              </a:spcBef>
              <a:spcAft>
                <a:spcPct val="35000"/>
              </a:spcAft>
            </a:pPr>
            <a:r>
              <a:rPr lang="es-ES" sz="2400" b="1" i="1" dirty="0">
                <a:solidFill>
                  <a:srgbClr val="C00000"/>
                </a:solidFill>
                <a:latin typeface="+mj-lt"/>
              </a:rPr>
              <a:t>Nacional</a:t>
            </a:r>
            <a:r>
              <a:rPr lang="es-ES" b="1" dirty="0" smtClean="0">
                <a:latin typeface="+mj-lt"/>
              </a:rPr>
              <a:t>, </a:t>
            </a:r>
            <a:r>
              <a:rPr lang="es-ES" dirty="0" smtClean="0">
                <a:latin typeface="+mj-lt"/>
              </a:rPr>
              <a:t>nuestro país compite como destino y marca con otras naciones en servicio al mismo cliente: el turista,</a:t>
            </a:r>
            <a:endParaRPr lang="es-ES" dirty="0">
              <a:latin typeface="+mj-lt"/>
            </a:endParaRPr>
          </a:p>
        </p:txBody>
      </p:sp>
      <p:sp>
        <p:nvSpPr>
          <p:cNvPr id="9" name="8 Rectángulo"/>
          <p:cNvSpPr/>
          <p:nvPr/>
        </p:nvSpPr>
        <p:spPr>
          <a:xfrm>
            <a:off x="1487840" y="4070838"/>
            <a:ext cx="7252863" cy="978729"/>
          </a:xfrm>
          <a:prstGeom prst="rect">
            <a:avLst/>
          </a:prstGeom>
        </p:spPr>
        <p:txBody>
          <a:bodyPr wrap="square">
            <a:spAutoFit/>
          </a:bodyPr>
          <a:lstStyle/>
          <a:p>
            <a:pPr lvl="0" algn="ctr" defTabSz="533400">
              <a:lnSpc>
                <a:spcPct val="90000"/>
              </a:lnSpc>
              <a:spcBef>
                <a:spcPct val="0"/>
              </a:spcBef>
              <a:spcAft>
                <a:spcPct val="35000"/>
              </a:spcAft>
            </a:pPr>
            <a:r>
              <a:rPr lang="es-ES" sz="2400" b="1" i="1" dirty="0" smtClean="0">
                <a:solidFill>
                  <a:srgbClr val="C00000"/>
                </a:solidFill>
                <a:latin typeface="+mj-lt"/>
              </a:rPr>
              <a:t>Estratégico, operativo y medible</a:t>
            </a:r>
            <a:r>
              <a:rPr lang="es-ES" b="1" dirty="0" smtClean="0">
                <a:latin typeface="+mj-lt"/>
              </a:rPr>
              <a:t>, </a:t>
            </a:r>
            <a:r>
              <a:rPr lang="es-ES" dirty="0">
                <a:latin typeface="+mj-lt"/>
              </a:rPr>
              <a:t>en </a:t>
            </a:r>
            <a:r>
              <a:rPr lang="es-ES" dirty="0" smtClean="0">
                <a:latin typeface="+mj-lt"/>
              </a:rPr>
              <a:t>términos de alcance de objetivos y cumplimiento de medidas,</a:t>
            </a:r>
            <a:endParaRPr lang="es-ES" dirty="0">
              <a:latin typeface="+mj-lt"/>
            </a:endParaRPr>
          </a:p>
        </p:txBody>
      </p:sp>
      <p:sp>
        <p:nvSpPr>
          <p:cNvPr id="10" name="9 Rectángulo"/>
          <p:cNvSpPr/>
          <p:nvPr/>
        </p:nvSpPr>
        <p:spPr>
          <a:xfrm>
            <a:off x="1140927" y="5236516"/>
            <a:ext cx="7175489" cy="424732"/>
          </a:xfrm>
          <a:prstGeom prst="rect">
            <a:avLst/>
          </a:prstGeom>
        </p:spPr>
        <p:txBody>
          <a:bodyPr wrap="none">
            <a:normAutofit/>
          </a:bodyPr>
          <a:lstStyle/>
          <a:p>
            <a:pPr lvl="0" algn="ctr" defTabSz="533400">
              <a:lnSpc>
                <a:spcPct val="90000"/>
              </a:lnSpc>
              <a:spcBef>
                <a:spcPct val="0"/>
              </a:spcBef>
              <a:spcAft>
                <a:spcPct val="35000"/>
              </a:spcAft>
            </a:pPr>
            <a:r>
              <a:rPr lang="es-ES" sz="2400" b="1" i="1" dirty="0">
                <a:solidFill>
                  <a:srgbClr val="C00000"/>
                </a:solidFill>
                <a:latin typeface="+mj-lt"/>
              </a:rPr>
              <a:t>Comunicable y transparente</a:t>
            </a:r>
            <a:r>
              <a:rPr lang="es-ES" b="1" dirty="0" smtClean="0">
                <a:latin typeface="+mj-lt"/>
              </a:rPr>
              <a:t>, </a:t>
            </a:r>
            <a:r>
              <a:rPr lang="es-ES" dirty="0" smtClean="0">
                <a:latin typeface="+mj-lt"/>
              </a:rPr>
              <a:t>para informar a la sociedad</a:t>
            </a:r>
            <a:endParaRPr lang="es-ES" dirty="0">
              <a:latin typeface="+mj-lt"/>
            </a:endParaRPr>
          </a:p>
        </p:txBody>
      </p:sp>
      <p:sp>
        <p:nvSpPr>
          <p:cNvPr id="5" name="4 Marcador de número de diapositiva"/>
          <p:cNvSpPr>
            <a:spLocks noGrp="1"/>
          </p:cNvSpPr>
          <p:nvPr>
            <p:ph type="sldNum" sz="quarter" idx="10"/>
          </p:nvPr>
        </p:nvSpPr>
        <p:spPr/>
        <p:txBody>
          <a:bodyPr/>
          <a:lstStyle/>
          <a:p>
            <a:pPr>
              <a:defRPr/>
            </a:pPr>
            <a:r>
              <a:rPr lang="es-ES" dirty="0" smtClean="0"/>
              <a:t>7</a:t>
            </a:r>
            <a:endParaRPr lang="es-ES" dirty="0"/>
          </a:p>
        </p:txBody>
      </p:sp>
    </p:spTree>
    <p:extLst>
      <p:ext uri="{BB962C8B-B14F-4D97-AF65-F5344CB8AC3E}">
        <p14:creationId xmlns:p14="http://schemas.microsoft.com/office/powerpoint/2010/main" xmlns="" val="553920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z="2400" dirty="0" smtClean="0"/>
              <a:t>7. </a:t>
            </a:r>
            <a:r>
              <a:rPr lang="en-US" sz="2400" dirty="0" err="1" smtClean="0"/>
              <a:t>Destino</a:t>
            </a:r>
            <a:r>
              <a:rPr lang="en-US" sz="2400" dirty="0" smtClean="0"/>
              <a:t> </a:t>
            </a:r>
            <a:r>
              <a:rPr lang="en-US" sz="2400" dirty="0" err="1" smtClean="0"/>
              <a:t>España</a:t>
            </a:r>
            <a:endParaRPr lang="en-US" sz="2400" dirty="0"/>
          </a:p>
        </p:txBody>
      </p:sp>
      <p:sp>
        <p:nvSpPr>
          <p:cNvPr id="17" name="2 Marcador de contenido"/>
          <p:cNvSpPr txBox="1">
            <a:spLocks/>
          </p:cNvSpPr>
          <p:nvPr/>
        </p:nvSpPr>
        <p:spPr>
          <a:xfrm>
            <a:off x="323528" y="1268760"/>
            <a:ext cx="8589738" cy="1584176"/>
          </a:xfrm>
          <a:prstGeom prst="roundRect">
            <a:avLst/>
          </a:prstGeom>
          <a:ln>
            <a:solidFill>
              <a:srgbClr val="C00000"/>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lang="es-ES" sz="1600" b="0" kern="1200" smtClean="0">
                <a:solidFill>
                  <a:srgbClr val="4A4F64"/>
                </a:solidFill>
                <a:effectLst/>
                <a:latin typeface="HelveticaNeueLT Pro 33 ThEx"/>
                <a:ea typeface="Times New Roman"/>
                <a:cs typeface="FrankRuehl"/>
              </a:defRPr>
            </a:lvl1pPr>
            <a:lvl2pPr marL="742950" marR="0" indent="-285750" algn="l" defTabSz="914400" rtl="0" eaLnBrk="1" fontAlgn="auto" latinLnBrk="0" hangingPunct="1">
              <a:lnSpc>
                <a:spcPct val="100000"/>
              </a:lnSpc>
              <a:spcBef>
                <a:spcPct val="20000"/>
              </a:spcBef>
              <a:spcAft>
                <a:spcPts val="0"/>
              </a:spcAft>
              <a:buClrTx/>
              <a:buSzTx/>
              <a:buFont typeface="Arial" pitchFamily="34" charset="0"/>
              <a:buChar char="–"/>
              <a:tabLst/>
              <a:defRPr lang="es-ES" sz="1000" kern="1200" smtClean="0">
                <a:solidFill>
                  <a:schemeClr val="tx1"/>
                </a:solidFill>
                <a:effectLst/>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s-ES_tradnl" sz="2000" b="1" i="1" dirty="0">
                <a:solidFill>
                  <a:schemeClr val="tx2"/>
                </a:solidFill>
                <a:latin typeface="+mj-lt"/>
              </a:rPr>
              <a:t>“El </a:t>
            </a:r>
            <a:r>
              <a:rPr lang="es-ES_tradnl" sz="2000" b="1" i="1" dirty="0" smtClean="0">
                <a:solidFill>
                  <a:schemeClr val="tx2"/>
                </a:solidFill>
                <a:latin typeface="+mj-lt"/>
              </a:rPr>
              <a:t>Destino </a:t>
            </a:r>
            <a:r>
              <a:rPr lang="es-ES_tradnl" sz="2000" b="1" i="1" dirty="0">
                <a:solidFill>
                  <a:schemeClr val="tx2"/>
                </a:solidFill>
                <a:latin typeface="+mj-lt"/>
              </a:rPr>
              <a:t>España se </a:t>
            </a:r>
            <a:r>
              <a:rPr lang="es-ES_tradnl" sz="2000" b="1" i="1" dirty="0" smtClean="0">
                <a:solidFill>
                  <a:schemeClr val="tx2"/>
                </a:solidFill>
                <a:latin typeface="+mj-lt"/>
              </a:rPr>
              <a:t>concibe como </a:t>
            </a:r>
            <a:r>
              <a:rPr lang="es-ES_tradnl" sz="2000" i="1" dirty="0" smtClean="0">
                <a:solidFill>
                  <a:schemeClr val="tx2"/>
                </a:solidFill>
                <a:latin typeface="+mj-lt"/>
              </a:rPr>
              <a:t>diferenciación </a:t>
            </a:r>
            <a:r>
              <a:rPr lang="es-ES_tradnl" sz="2000" i="1" dirty="0">
                <a:solidFill>
                  <a:schemeClr val="tx2"/>
                </a:solidFill>
                <a:latin typeface="+mj-lt"/>
              </a:rPr>
              <a:t>relevante para el consumidor, </a:t>
            </a:r>
            <a:r>
              <a:rPr lang="es-ES_tradnl" sz="2000" i="1" dirty="0" smtClean="0">
                <a:solidFill>
                  <a:schemeClr val="tx2"/>
                </a:solidFill>
                <a:latin typeface="+mj-lt"/>
              </a:rPr>
              <a:t>donde todos </a:t>
            </a:r>
            <a:r>
              <a:rPr lang="es-ES_tradnl" sz="2000" i="1" dirty="0">
                <a:solidFill>
                  <a:schemeClr val="tx2"/>
                </a:solidFill>
                <a:latin typeface="+mj-lt"/>
              </a:rPr>
              <a:t>los recursos </a:t>
            </a:r>
            <a:r>
              <a:rPr lang="es-ES_tradnl" sz="2000" i="1" dirty="0" smtClean="0">
                <a:solidFill>
                  <a:schemeClr val="tx2"/>
                </a:solidFill>
                <a:latin typeface="+mj-lt"/>
              </a:rPr>
              <a:t>(culturales</a:t>
            </a:r>
            <a:r>
              <a:rPr lang="es-ES_tradnl" sz="2000" i="1" dirty="0">
                <a:solidFill>
                  <a:schemeClr val="tx2"/>
                </a:solidFill>
                <a:latin typeface="+mj-lt"/>
              </a:rPr>
              <a:t>, naturales, empresariales y de servicio </a:t>
            </a:r>
            <a:r>
              <a:rPr lang="es-ES_tradnl" sz="2000" i="1" dirty="0" smtClean="0">
                <a:solidFill>
                  <a:schemeClr val="tx2"/>
                </a:solidFill>
                <a:latin typeface="+mj-lt"/>
              </a:rPr>
              <a:t>público) </a:t>
            </a:r>
            <a:r>
              <a:rPr lang="es-ES_tradnl" sz="2000" i="1" dirty="0">
                <a:solidFill>
                  <a:schemeClr val="tx2"/>
                </a:solidFill>
                <a:latin typeface="+mj-lt"/>
              </a:rPr>
              <a:t>se ponen al servicio del turista”</a:t>
            </a:r>
            <a:endParaRPr lang="en-US" sz="2000" dirty="0">
              <a:solidFill>
                <a:schemeClr val="tx2"/>
              </a:solidFill>
              <a:latin typeface="+mj-lt"/>
            </a:endParaRPr>
          </a:p>
        </p:txBody>
      </p:sp>
      <p:sp>
        <p:nvSpPr>
          <p:cNvPr id="19" name="18 Rectángulo"/>
          <p:cNvSpPr/>
          <p:nvPr/>
        </p:nvSpPr>
        <p:spPr>
          <a:xfrm>
            <a:off x="1224136" y="3217229"/>
            <a:ext cx="6372200" cy="2677656"/>
          </a:xfrm>
          <a:prstGeom prst="rect">
            <a:avLst/>
          </a:prstGeom>
        </p:spPr>
        <p:txBody>
          <a:bodyPr wrap="square">
            <a:spAutoFit/>
          </a:bodyPr>
          <a:lstStyle/>
          <a:p>
            <a:pPr marL="342900" lvl="0" indent="-342900">
              <a:buFont typeface="+mj-lt"/>
              <a:buAutoNum type="arabicPeriod"/>
            </a:pPr>
            <a:r>
              <a:rPr lang="es-ES_tradnl" sz="1400" dirty="0">
                <a:latin typeface="+mj-lt"/>
              </a:rPr>
              <a:t>Incrementar la actividad turística y su rentabilidad</a:t>
            </a:r>
            <a:endParaRPr lang="en-US" sz="1400" dirty="0">
              <a:latin typeface="+mj-lt"/>
            </a:endParaRPr>
          </a:p>
          <a:p>
            <a:pPr marL="342900" lvl="0" indent="-342900">
              <a:buFont typeface="+mj-lt"/>
              <a:buAutoNum type="arabicPeriod"/>
            </a:pPr>
            <a:r>
              <a:rPr lang="es-ES_tradnl" sz="1400" dirty="0">
                <a:latin typeface="+mj-lt"/>
              </a:rPr>
              <a:t>Generar empleo de calidad</a:t>
            </a:r>
            <a:endParaRPr lang="en-US" sz="1400" dirty="0">
              <a:latin typeface="+mj-lt"/>
            </a:endParaRPr>
          </a:p>
          <a:p>
            <a:pPr marL="342900" lvl="0" indent="-342900">
              <a:buFont typeface="+mj-lt"/>
              <a:buAutoNum type="arabicPeriod"/>
            </a:pPr>
            <a:r>
              <a:rPr lang="es-ES_tradnl" sz="1400" dirty="0">
                <a:latin typeface="+mj-lt"/>
              </a:rPr>
              <a:t>Impulsar la unidad de mercado </a:t>
            </a:r>
            <a:endParaRPr lang="en-US" sz="1400" dirty="0">
              <a:latin typeface="+mj-lt"/>
            </a:endParaRPr>
          </a:p>
          <a:p>
            <a:pPr marL="342900" lvl="0" indent="-342900">
              <a:buFont typeface="+mj-lt"/>
              <a:buAutoNum type="arabicPeriod"/>
            </a:pPr>
            <a:r>
              <a:rPr lang="es-ES_tradnl" sz="1400" dirty="0">
                <a:latin typeface="+mj-lt"/>
              </a:rPr>
              <a:t>Mejorar el posicionamiento internacional</a:t>
            </a:r>
            <a:endParaRPr lang="en-US" sz="1400" dirty="0">
              <a:latin typeface="+mj-lt"/>
            </a:endParaRPr>
          </a:p>
          <a:p>
            <a:pPr marL="342900" lvl="0" indent="-342900">
              <a:buFont typeface="+mj-lt"/>
              <a:buAutoNum type="arabicPeriod"/>
            </a:pPr>
            <a:r>
              <a:rPr lang="es-ES_tradnl" sz="1400" dirty="0">
                <a:latin typeface="+mj-lt"/>
              </a:rPr>
              <a:t>Mejorar la cohesión y notoriedad de la marca España</a:t>
            </a:r>
            <a:endParaRPr lang="en-US" sz="1400" dirty="0">
              <a:latin typeface="+mj-lt"/>
            </a:endParaRPr>
          </a:p>
          <a:p>
            <a:pPr marL="342900" lvl="0" indent="-342900">
              <a:buFont typeface="+mj-lt"/>
              <a:buAutoNum type="arabicPeriod"/>
            </a:pPr>
            <a:r>
              <a:rPr lang="es-ES_tradnl" sz="1400" dirty="0">
                <a:latin typeface="+mj-lt"/>
              </a:rPr>
              <a:t>Favorecer corresponsabilidad </a:t>
            </a:r>
            <a:r>
              <a:rPr lang="es-ES_tradnl" sz="1400" dirty="0" smtClean="0">
                <a:latin typeface="+mj-lt"/>
              </a:rPr>
              <a:t>publico-privada</a:t>
            </a:r>
          </a:p>
          <a:p>
            <a:pPr marL="342900" lvl="0" indent="-342900">
              <a:buFont typeface="+mj-lt"/>
              <a:buAutoNum type="arabicPeriod"/>
            </a:pPr>
            <a:r>
              <a:rPr lang="es-ES_tradnl" sz="1400" dirty="0" smtClean="0">
                <a:latin typeface="+mj-lt"/>
              </a:rPr>
              <a:t>Desestacionalización</a:t>
            </a:r>
          </a:p>
          <a:p>
            <a:pPr marL="342900" lvl="0" indent="-342900">
              <a:buFont typeface="+mj-lt"/>
              <a:buAutoNum type="arabicPeriod"/>
            </a:pPr>
            <a:endParaRPr lang="es-ES_tradnl" sz="1400" dirty="0">
              <a:latin typeface="+mj-lt"/>
            </a:endParaRPr>
          </a:p>
          <a:p>
            <a:pPr lvl="0"/>
            <a:r>
              <a:rPr lang="es-ES_tradnl" sz="1400" dirty="0" smtClean="0">
                <a:latin typeface="+mj-lt"/>
              </a:rPr>
              <a:t>Con los siguientes instrumentos: </a:t>
            </a:r>
            <a:endParaRPr lang="en-US" sz="1400" dirty="0">
              <a:latin typeface="+mj-lt"/>
            </a:endParaRPr>
          </a:p>
          <a:p>
            <a:pPr marL="800100" lvl="1" indent="-342900">
              <a:buFont typeface="+mj-lt"/>
              <a:buAutoNum type="alphaLcParenR"/>
            </a:pPr>
            <a:r>
              <a:rPr lang="es-ES_tradnl" sz="1400" dirty="0" smtClean="0">
                <a:latin typeface="+mj-lt"/>
              </a:rPr>
              <a:t>Impulso del conocimiento</a:t>
            </a:r>
            <a:r>
              <a:rPr lang="es-ES_tradnl" sz="1400" dirty="0">
                <a:latin typeface="+mj-lt"/>
              </a:rPr>
              <a:t>, </a:t>
            </a:r>
            <a:r>
              <a:rPr lang="es-ES_tradnl" sz="1400" dirty="0" smtClean="0">
                <a:latin typeface="+mj-lt"/>
              </a:rPr>
              <a:t>emprendimiento </a:t>
            </a:r>
            <a:r>
              <a:rPr lang="es-ES_tradnl" sz="1400" dirty="0">
                <a:latin typeface="+mj-lt"/>
              </a:rPr>
              <a:t>y </a:t>
            </a:r>
            <a:r>
              <a:rPr lang="es-ES_tradnl" sz="1400" dirty="0" smtClean="0">
                <a:latin typeface="+mj-lt"/>
              </a:rPr>
              <a:t>formación</a:t>
            </a:r>
            <a:endParaRPr lang="en-US" sz="1400" dirty="0">
              <a:latin typeface="+mj-lt"/>
            </a:endParaRPr>
          </a:p>
          <a:p>
            <a:pPr marL="800100" lvl="1" indent="-342900">
              <a:buFont typeface="+mj-lt"/>
              <a:buAutoNum type="alphaLcParenR"/>
            </a:pPr>
            <a:r>
              <a:rPr lang="es-ES" sz="1400" dirty="0" smtClean="0">
                <a:latin typeface="+mj-lt"/>
              </a:rPr>
              <a:t>Mejora de la oferta</a:t>
            </a:r>
            <a:endParaRPr lang="en-US" sz="1400" dirty="0">
              <a:latin typeface="+mj-lt"/>
            </a:endParaRPr>
          </a:p>
          <a:p>
            <a:pPr marL="800100" lvl="1" indent="-342900">
              <a:buFont typeface="+mj-lt"/>
              <a:buAutoNum type="alphaLcParenR"/>
            </a:pPr>
            <a:r>
              <a:rPr lang="es-ES_tradnl" sz="1400" dirty="0" smtClean="0">
                <a:latin typeface="+mj-lt"/>
              </a:rPr>
              <a:t>Diversificación de la demanda</a:t>
            </a:r>
            <a:endParaRPr lang="en-US" sz="1400" dirty="0">
              <a:latin typeface="+mj-lt"/>
            </a:endParaRPr>
          </a:p>
        </p:txBody>
      </p:sp>
      <p:sp>
        <p:nvSpPr>
          <p:cNvPr id="20" name="2 Marcador de contenido"/>
          <p:cNvSpPr>
            <a:spLocks noGrp="1"/>
          </p:cNvSpPr>
          <p:nvPr>
            <p:ph idx="1"/>
          </p:nvPr>
        </p:nvSpPr>
        <p:spPr>
          <a:xfrm>
            <a:off x="917956" y="2852936"/>
            <a:ext cx="7797800" cy="345519"/>
          </a:xfrm>
        </p:spPr>
        <p:txBody>
          <a:bodyPr/>
          <a:lstStyle/>
          <a:p>
            <a:r>
              <a:rPr lang="es-ES" dirty="0" smtClean="0"/>
              <a:t>Para ello, se fijan los siguientes objetivos:</a:t>
            </a:r>
            <a:endParaRPr lang="en-US" dirty="0"/>
          </a:p>
        </p:txBody>
      </p:sp>
      <p:sp>
        <p:nvSpPr>
          <p:cNvPr id="4" name="3 Marcador de número de diapositiva"/>
          <p:cNvSpPr>
            <a:spLocks noGrp="1"/>
          </p:cNvSpPr>
          <p:nvPr>
            <p:ph type="sldNum" sz="quarter" idx="10"/>
          </p:nvPr>
        </p:nvSpPr>
        <p:spPr/>
        <p:txBody>
          <a:bodyPr/>
          <a:lstStyle/>
          <a:p>
            <a:pPr>
              <a:defRPr/>
            </a:pPr>
            <a:r>
              <a:rPr lang="es-ES" dirty="0" smtClean="0"/>
              <a:t>8</a:t>
            </a:r>
            <a:endParaRPr lang="es-ES" dirty="0"/>
          </a:p>
        </p:txBody>
      </p:sp>
    </p:spTree>
    <p:extLst>
      <p:ext uri="{BB962C8B-B14F-4D97-AF65-F5344CB8AC3E}">
        <p14:creationId xmlns:p14="http://schemas.microsoft.com/office/powerpoint/2010/main" xmlns="" val="2872087054"/>
      </p:ext>
    </p:extLst>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2000" b="0" i="0" u="none" strike="noStrike" cap="none" normalizeH="0" baseline="0" smtClean="0">
            <a:ln>
              <a:noFill/>
            </a:ln>
            <a:solidFill>
              <a:schemeClr val="tx1"/>
            </a:solidFill>
            <a:effectLst/>
            <a:latin typeface="Arial"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C9045D9D5EA0324788C392CBA7563E42" ma:contentTypeVersion="1" ma:contentTypeDescription="Crear nuevo documento." ma:contentTypeScope="" ma:versionID="37abdd701546141a64f5cd04f76255d3">
  <xsd:schema xmlns:xsd="http://www.w3.org/2001/XMLSchema" xmlns:xs="http://www.w3.org/2001/XMLSchema" xmlns:p="http://schemas.microsoft.com/office/2006/metadata/properties" xmlns:ns1="http://schemas.microsoft.com/sharepoint/v3" targetNamespace="http://schemas.microsoft.com/office/2006/metadata/properties" ma:root="true" ma:fieldsID="545b9cca86c6060de293fc16275d6aa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Fecha de inicio programada" ma:description="Fecha de inicio programada es una columna del sitio que crea la característica Publicación. Se usa para especificar la fecha y la hora a la que esta página se presentará por primera vez a los visitantes del sitio." ma:hidden="true" ma:internalName="PublishingStartDate">
      <xsd:simpleType>
        <xsd:restriction base="dms:Unknown"/>
      </xsd:simpleType>
    </xsd:element>
    <xsd:element name="PublishingExpirationDate" ma:index="9" nillable="true" ma:displayName="Fecha de finalización programada" ma:description="Fecha de finalización programada es una columna del sitio que crea la característica Publicación. Se usa para especificar la fecha y la hora a la que esta página dejará de presentarse a los visitantes del sitio."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8EA396E-8D2B-4316-8985-6C6DBFD09E9E}"/>
</file>

<file path=customXml/itemProps2.xml><?xml version="1.0" encoding="utf-8"?>
<ds:datastoreItem xmlns:ds="http://schemas.openxmlformats.org/officeDocument/2006/customXml" ds:itemID="{3E8D8173-EF74-4B45-B6FB-0D2C2C3A49B3}"/>
</file>

<file path=customXml/itemProps3.xml><?xml version="1.0" encoding="utf-8"?>
<ds:datastoreItem xmlns:ds="http://schemas.openxmlformats.org/officeDocument/2006/customXml" ds:itemID="{BF4312C6-E8AE-4F9E-966E-4E1CE0D2E181}"/>
</file>

<file path=docProps/app.xml><?xml version="1.0" encoding="utf-8"?>
<Properties xmlns="http://schemas.openxmlformats.org/officeDocument/2006/extended-properties" xmlns:vt="http://schemas.openxmlformats.org/officeDocument/2006/docPropsVTypes">
  <TotalTime>8840</TotalTime>
  <Words>4872</Words>
  <Application>Microsoft Office PowerPoint</Application>
  <PresentationFormat>Presentación en pantalla (4:3)</PresentationFormat>
  <Paragraphs>405</Paragraphs>
  <Slides>18</Slides>
  <Notes>18</Notes>
  <HiddenSlides>0</HiddenSlides>
  <MMClips>0</MMClips>
  <ScaleCrop>false</ScaleCrop>
  <HeadingPairs>
    <vt:vector size="4" baseType="variant">
      <vt:variant>
        <vt:lpstr>Tema</vt:lpstr>
      </vt:variant>
      <vt:variant>
        <vt:i4>1</vt:i4>
      </vt:variant>
      <vt:variant>
        <vt:lpstr>Títulos de diapositiva</vt:lpstr>
      </vt:variant>
      <vt:variant>
        <vt:i4>18</vt:i4>
      </vt:variant>
    </vt:vector>
  </HeadingPairs>
  <TitlesOfParts>
    <vt:vector size="19" baseType="lpstr">
      <vt:lpstr>Diseño predeterminado</vt:lpstr>
      <vt:lpstr>Diapositiva 1</vt:lpstr>
      <vt:lpstr>Diapositiva 2</vt:lpstr>
      <vt:lpstr>1. El turismo, motor de salida de la crisis en España</vt:lpstr>
      <vt:lpstr>2. Hoja de ruta en colaboración con el sector</vt:lpstr>
      <vt:lpstr>3. El turismo, sector estratégico para España</vt:lpstr>
      <vt:lpstr>4. Diagnóstico </vt:lpstr>
      <vt:lpstr>5. Pilares del Plan</vt:lpstr>
      <vt:lpstr>6. ¿Por qué es diferente a otros planes?</vt:lpstr>
      <vt:lpstr>7. Destino España</vt:lpstr>
      <vt:lpstr>8. 28 medidas con 104 acciones agrupadas en 6 ejes</vt:lpstr>
      <vt:lpstr>Agrupación temática de las medidas</vt:lpstr>
      <vt:lpstr>Agrupación temática de las medidas</vt:lpstr>
      <vt:lpstr>Agrupación temática de las medidas</vt:lpstr>
      <vt:lpstr>Agrupación temática de las medidas</vt:lpstr>
      <vt:lpstr>Agrupación temática de las medidas</vt:lpstr>
      <vt:lpstr>9. Seguimiento y control</vt:lpstr>
      <vt:lpstr>9. Seguimiento y control</vt:lpstr>
      <vt:lpstr>Diapositiva 18</vt:lpstr>
    </vt:vector>
  </TitlesOfParts>
  <Company>mityc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PNIT</dc:title>
  <dc:creator>everis</dc:creator>
  <cp:lastModifiedBy>cvilars</cp:lastModifiedBy>
  <cp:revision>57</cp:revision>
  <cp:lastPrinted>2012-06-20T18:22:15Z</cp:lastPrinted>
  <dcterms:created xsi:type="dcterms:W3CDTF">2007-12-14T10:09:03Z</dcterms:created>
  <dcterms:modified xsi:type="dcterms:W3CDTF">2012-06-22T10:39:05Z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0x010100C9045D9D5EA0324788C392CBA7563E42</vt:lpwstr>
  </property>
  <property fmtid="{D5CDD505-2E9C-101B-9397-08002B2CF9AE}" pid="3" name="TemplateUrl">
    <vt:lpwstr/>
  </property>
  <property fmtid="{D5CDD505-2E9C-101B-9397-08002B2CF9AE}" pid="4" name="_SourceUrl">
    <vt:lpwstr/>
  </property>
  <property fmtid="{D5CDD505-2E9C-101B-9397-08002B2CF9AE}" pid="5" name="_SharedFileIndex">
    <vt:lpwstr/>
  </property>
  <property fmtid="{D5CDD505-2E9C-101B-9397-08002B2CF9AE}" pid="6" name="xd_Signature">
    <vt:bool>false</vt:bool>
  </property>
  <property fmtid="{D5CDD505-2E9C-101B-9397-08002B2CF9AE}" pid="7" name="xd_ProgID">
    <vt:lpwstr/>
  </property>
</Properties>
</file>